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notesSlides/notesSlide23.xml" ContentType="application/vnd.openxmlformats-officedocument.presentationml.notesSlide+xml"/>
  <Override PartName="/ppt/tags/tag14.xml" ContentType="application/vnd.openxmlformats-officedocument.presentationml.tags+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6.xml" ContentType="application/vnd.openxmlformats-officedocument.presentationml.tags+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tags/tag19.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5"/>
  </p:notesMasterIdLst>
  <p:handoutMasterIdLst>
    <p:handoutMasterId r:id="rId36"/>
  </p:handoutMasterIdLst>
  <p:sldIdLst>
    <p:sldId id="256" r:id="rId2"/>
    <p:sldId id="313" r:id="rId3"/>
    <p:sldId id="321" r:id="rId4"/>
    <p:sldId id="358" r:id="rId5"/>
    <p:sldId id="359" r:id="rId6"/>
    <p:sldId id="360" r:id="rId7"/>
    <p:sldId id="362" r:id="rId8"/>
    <p:sldId id="363" r:id="rId9"/>
    <p:sldId id="364" r:id="rId10"/>
    <p:sldId id="365" r:id="rId11"/>
    <p:sldId id="374" r:id="rId12"/>
    <p:sldId id="375" r:id="rId13"/>
    <p:sldId id="366" r:id="rId14"/>
    <p:sldId id="367" r:id="rId15"/>
    <p:sldId id="368" r:id="rId16"/>
    <p:sldId id="369" r:id="rId17"/>
    <p:sldId id="370" r:id="rId18"/>
    <p:sldId id="371" r:id="rId19"/>
    <p:sldId id="385" r:id="rId20"/>
    <p:sldId id="376" r:id="rId21"/>
    <p:sldId id="377" r:id="rId22"/>
    <p:sldId id="378" r:id="rId23"/>
    <p:sldId id="379" r:id="rId24"/>
    <p:sldId id="380" r:id="rId25"/>
    <p:sldId id="381" r:id="rId26"/>
    <p:sldId id="382" r:id="rId27"/>
    <p:sldId id="383" r:id="rId28"/>
    <p:sldId id="384" r:id="rId29"/>
    <p:sldId id="373" r:id="rId30"/>
    <p:sldId id="361" r:id="rId31"/>
    <p:sldId id="330" r:id="rId32"/>
    <p:sldId id="331" r:id="rId33"/>
    <p:sldId id="303" r:id="rId34"/>
  </p:sldIdLst>
  <p:sldSz cx="9144000" cy="6858000" type="screen4x3"/>
  <p:notesSz cx="6669088" cy="9928225"/>
  <p:defaultTextStyle>
    <a:lvl1pPr marL="0" algn="l" rtl="0" latinLnBrk="0">
      <a:defRPr sz="1800" kern="1200">
        <a:solidFill>
          <a:schemeClr val="tx1"/>
        </a:solidFill>
        <a:latin typeface="+mn-lt"/>
        <a:ea typeface="+mn-ea"/>
        <a:cs typeface="+mn-cs"/>
      </a:defRPr>
    </a:lvl1pPr>
    <a:lvl2pPr marL="457200" algn="l" rtl="0" latinLnBrk="0">
      <a:defRPr sz="1800" kern="1200">
        <a:solidFill>
          <a:schemeClr val="tx1"/>
        </a:solidFill>
        <a:latin typeface="+mn-lt"/>
        <a:ea typeface="+mn-ea"/>
        <a:cs typeface="+mn-cs"/>
      </a:defRPr>
    </a:lvl2pPr>
    <a:lvl3pPr marL="914400" algn="l" rtl="0" latinLnBrk="0">
      <a:defRPr sz="1800" kern="1200">
        <a:solidFill>
          <a:schemeClr val="tx1"/>
        </a:solidFill>
        <a:latin typeface="+mn-lt"/>
        <a:ea typeface="+mn-ea"/>
        <a:cs typeface="+mn-cs"/>
      </a:defRPr>
    </a:lvl3pPr>
    <a:lvl4pPr marL="1371600" algn="l" rtl="0" latinLnBrk="0">
      <a:defRPr sz="1800" kern="1200">
        <a:solidFill>
          <a:schemeClr val="tx1"/>
        </a:solidFill>
        <a:latin typeface="+mn-lt"/>
        <a:ea typeface="+mn-ea"/>
        <a:cs typeface="+mn-cs"/>
      </a:defRPr>
    </a:lvl4pPr>
    <a:lvl5pPr marL="1828800" algn="l" rtl="0" latinLnBrk="0">
      <a:defRPr sz="1800" kern="1200">
        <a:solidFill>
          <a:schemeClr val="tx1"/>
        </a:solidFill>
        <a:latin typeface="+mn-lt"/>
        <a:ea typeface="+mn-ea"/>
        <a:cs typeface="+mn-cs"/>
      </a:defRPr>
    </a:lvl5pPr>
    <a:lvl6pPr marL="2286000" algn="l" rtl="0" latinLnBrk="0">
      <a:defRPr sz="1800" kern="1200">
        <a:solidFill>
          <a:schemeClr val="tx1"/>
        </a:solidFill>
        <a:latin typeface="+mn-lt"/>
        <a:ea typeface="+mn-ea"/>
        <a:cs typeface="+mn-cs"/>
      </a:defRPr>
    </a:lvl6pPr>
    <a:lvl7pPr marL="2743200" algn="l" rtl="0" latinLnBrk="0">
      <a:defRPr sz="1800" kern="1200">
        <a:solidFill>
          <a:schemeClr val="tx1"/>
        </a:solidFill>
        <a:latin typeface="+mn-lt"/>
        <a:ea typeface="+mn-ea"/>
        <a:cs typeface="+mn-cs"/>
      </a:defRPr>
    </a:lvl7pPr>
    <a:lvl8pPr marL="3200400" algn="l" rtl="0" latinLnBrk="0">
      <a:defRPr sz="1800" kern="1200">
        <a:solidFill>
          <a:schemeClr val="tx1"/>
        </a:solidFill>
        <a:latin typeface="+mn-lt"/>
        <a:ea typeface="+mn-ea"/>
        <a:cs typeface="+mn-cs"/>
      </a:defRPr>
    </a:lvl8pPr>
    <a:lvl9pPr marL="3657600" algn="l" rtl="0" latinLnBrk="0">
      <a:defRPr sz="1800" kern="1200">
        <a:solidFill>
          <a:schemeClr val="tx1"/>
        </a:solidFill>
        <a:latin typeface="+mn-lt"/>
        <a:ea typeface="+mn-ea"/>
        <a:cs typeface="+mn-cs"/>
      </a:defRPr>
    </a:lvl9pPr>
    <a:extLst/>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E9DA17"/>
    <a:srgbClr val="FFFFFF"/>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neCell>
      <a:tcStyle>
        <a:tcBdr/>
      </a:tcStyle>
    </a:neCell>
    <a:nwCell>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neCell>
      <a:tcStyle>
        <a:tcBdr/>
      </a:tcStyle>
    </a:neCell>
    <a:nwCell>
      <a:tcStyle>
        <a:tcBdr/>
      </a:tcStyle>
    </a:nw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5C22544A-7EE6-4342-B048-85BDC9FD1C3A}" styleName="Medium Style 2 - Accent 1">
    <a:wholeTbl>
      <a:tcTxStyle>
        <a:fontRef idx="minor">
          <a:scrgbClr r="0" g="0" b="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fontRef idx="minor">
          <a:scrgbClr r="0" g="0" b="0"/>
        </a:fontRef>
        <a:schemeClr val="lt1"/>
      </a:tcTxStyle>
      <a:tcStyle>
        <a:tcBdr>
          <a:top>
            <a:ln w="38100" cmpd="sng">
              <a:solidFill>
                <a:schemeClr val="lt1"/>
              </a:solidFill>
            </a:ln>
          </a:top>
        </a:tcBdr>
        <a:fill>
          <a:solidFill>
            <a:schemeClr val="accent1"/>
          </a:solidFill>
        </a:fill>
      </a:tcStyle>
    </a:lastRow>
    <a:seCell>
      <a:tcStyle>
        <a:tcBdr/>
      </a:tcStyle>
    </a:seCell>
    <a:swCell>
      <a:tcStyle>
        <a:tcBdr/>
      </a:tcStyle>
    </a:swCell>
    <a:firstRow>
      <a:tcTxStyle b="on">
        <a:fontRef idx="minor">
          <a:scrgbClr r="0" g="0" b="0"/>
        </a:fontRef>
        <a:schemeClr val="lt1"/>
      </a:tcTxStyle>
      <a:tcStyle>
        <a:tcBdr>
          <a:bottom>
            <a:ln w="38100" cmpd="sng">
              <a:solidFill>
                <a:schemeClr val="lt1"/>
              </a:solidFill>
            </a:ln>
          </a:bottom>
        </a:tcBdr>
        <a:fill>
          <a:solidFill>
            <a:schemeClr val="accent1"/>
          </a:solidFill>
        </a:fill>
      </a:tcStyle>
    </a:firstRow>
    <a:neCell>
      <a:tcStyle>
        <a:tcBdr/>
      </a:tcStyle>
    </a:neCell>
    <a:nwCell>
      <a:tcStyle>
        <a:tcBdr/>
      </a:tcStyle>
    </a:nw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2H>
      <a:tcStyle>
        <a:tcBdr/>
      </a:tcStyle>
    </a:band2H>
    <a:band1V>
      <a:tcStyle>
        <a:tcBdr/>
        <a:fill>
          <a:solidFill>
            <a:schemeClr val="lt1">
              <a:alpha val="20000"/>
            </a:schemeClr>
          </a:solidFill>
        </a:fill>
      </a:tcStyle>
    </a:band1V>
    <a:band2V>
      <a:tcStyle>
        <a:tcBdr/>
      </a:tcStyle>
    </a:band2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nwCell>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seCell>
      <a:tcStyle>
        <a:tcBdr/>
      </a:tcStyle>
    </a:seCell>
    <a:swCell>
      <a:tcStyle>
        <a:tcBdr/>
      </a:tcStyle>
    </a:swCell>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07" autoAdjust="0"/>
    <p:restoredTop sz="86400" autoAdjust="0"/>
  </p:normalViewPr>
  <p:slideViewPr>
    <p:cSldViewPr>
      <p:cViewPr>
        <p:scale>
          <a:sx n="80" d="100"/>
          <a:sy n="80" d="100"/>
        </p:scale>
        <p:origin x="-2472" y="-762"/>
      </p:cViewPr>
      <p:guideLst>
        <p:guide orient="horz" pos="2160"/>
        <p:guide pos="2880"/>
      </p:guideLst>
    </p:cSldViewPr>
  </p:slideViewPr>
  <p:outlineViewPr>
    <p:cViewPr>
      <p:scale>
        <a:sx n="33" d="100"/>
        <a:sy n="33" d="100"/>
      </p:scale>
      <p:origin x="0" y="1959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77607" y="0"/>
            <a:ext cx="2889938" cy="496411"/>
          </a:xfrm>
          <a:prstGeom prst="rect">
            <a:avLst/>
          </a:prstGeom>
        </p:spPr>
        <p:txBody>
          <a:bodyPr vert="horz" lIns="91440" tIns="45720" rIns="91440" bIns="45720" rtlCol="0"/>
          <a:lstStyle>
            <a:lvl1pPr algn="r">
              <a:defRPr sz="1200"/>
            </a:lvl1pPr>
          </a:lstStyle>
          <a:p>
            <a:fld id="{CA1E4B36-420C-4476-82FC-7C35D198B0CA}" type="datetimeFigureOut">
              <a:rPr lang="en-US" smtClean="0"/>
              <a:pPr/>
              <a:t>8/31/2011</a:t>
            </a:fld>
            <a:endParaRPr lang="en-GB"/>
          </a:p>
        </p:txBody>
      </p:sp>
      <p:sp>
        <p:nvSpPr>
          <p:cNvPr id="4" name="Footer Placeholder 3"/>
          <p:cNvSpPr>
            <a:spLocks noGrp="1"/>
          </p:cNvSpPr>
          <p:nvPr>
            <p:ph type="ftr" sz="quarter" idx="2"/>
          </p:nvPr>
        </p:nvSpPr>
        <p:spPr>
          <a:xfrm>
            <a:off x="0" y="9430091"/>
            <a:ext cx="2889938" cy="49641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77607" y="9430091"/>
            <a:ext cx="2889938" cy="496411"/>
          </a:xfrm>
          <a:prstGeom prst="rect">
            <a:avLst/>
          </a:prstGeom>
        </p:spPr>
        <p:txBody>
          <a:bodyPr vert="horz" lIns="91440" tIns="45720" rIns="91440" bIns="45720" rtlCol="0" anchor="b"/>
          <a:lstStyle>
            <a:lvl1pPr algn="r">
              <a:defRPr sz="1200"/>
            </a:lvl1pPr>
          </a:lstStyle>
          <a:p>
            <a:fld id="{F908CD61-0898-4B4C-A776-A4F62DA919EB}" type="slidenum">
              <a:rPr lang="en-GB" smtClean="0"/>
              <a:pPr/>
              <a:t>‹#›</a:t>
            </a:fld>
            <a:endParaRPr lang="en-GB"/>
          </a:p>
        </p:txBody>
      </p:sp>
    </p:spTree>
    <p:extLst>
      <p:ext uri="{BB962C8B-B14F-4D97-AF65-F5344CB8AC3E}">
        <p14:creationId xmlns:p14="http://schemas.microsoft.com/office/powerpoint/2010/main" val="510009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889938" cy="496411"/>
          </a:xfrm>
          <a:prstGeom prst="rect">
            <a:avLst/>
          </a:prstGeom>
        </p:spPr>
        <p:txBody>
          <a:bodyPr vert="horz" rtlCol="0"/>
          <a:lstStyle>
            <a:lvl1pPr algn="l">
              <a:defRPr sz="1200"/>
            </a:lvl1pPr>
            <a:extLst/>
          </a:lstStyle>
          <a:p>
            <a:endParaRPr lang="en-US" dirty="0"/>
          </a:p>
        </p:txBody>
      </p:sp>
      <p:sp>
        <p:nvSpPr>
          <p:cNvPr id="3" name="Date Placeholder 2"/>
          <p:cNvSpPr>
            <a:spLocks noGrp="1"/>
          </p:cNvSpPr>
          <p:nvPr>
            <p:ph type="dt" idx="1"/>
          </p:nvPr>
        </p:nvSpPr>
        <p:spPr>
          <a:xfrm>
            <a:off x="3777607" y="0"/>
            <a:ext cx="2889938" cy="496411"/>
          </a:xfrm>
          <a:prstGeom prst="rect">
            <a:avLst/>
          </a:prstGeom>
        </p:spPr>
        <p:txBody>
          <a:bodyPr vert="horz" rtlCol="0"/>
          <a:lstStyle>
            <a:lvl1pPr algn="r">
              <a:defRPr sz="1200"/>
            </a:lvl1pPr>
            <a:extLst/>
          </a:lstStyle>
          <a:p>
            <a:fld id="{C238408C-6839-46EE-8131-EDA75C487F2E}" type="datetimeFigureOut">
              <a:rPr lang="en-US" smtClean="0"/>
              <a:pPr/>
              <a:t>8/31/2011</a:t>
            </a:fld>
            <a:endParaRPr lang="en-US" dirty="0"/>
          </a:p>
        </p:txBody>
      </p:sp>
      <p:sp>
        <p:nvSpPr>
          <p:cNvPr id="4" name="Slide Image Placeholder 3"/>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rtlCol="0" anchor="ctr"/>
          <a:lstStyle>
            <a:extLst/>
          </a:lstStyle>
          <a:p>
            <a:endParaRPr lang="en-US" dirty="0"/>
          </a:p>
        </p:txBody>
      </p:sp>
      <p:sp>
        <p:nvSpPr>
          <p:cNvPr id="5" name="Notes Placeholder 4"/>
          <p:cNvSpPr>
            <a:spLocks noGrp="1"/>
          </p:cNvSpPr>
          <p:nvPr>
            <p:ph type="body" sz="quarter" idx="3"/>
          </p:nvPr>
        </p:nvSpPr>
        <p:spPr>
          <a:xfrm>
            <a:off x="666909" y="4715907"/>
            <a:ext cx="5335270" cy="4467701"/>
          </a:xfrm>
          <a:prstGeom prst="rect">
            <a:avLst/>
          </a:prstGeom>
        </p:spPr>
        <p:txBody>
          <a:bodyPr vert="horz" rtlCol="0">
            <a:normAutofit/>
          </a:bodyPr>
          <a:lstStyle>
            <a:extLst/>
          </a:lstStyle>
          <a:p>
            <a:pPr lvl="0"/>
            <a:r>
              <a:rPr lang="en-US" smtClean="0"/>
              <a:t>Click to edit Master text styles</a:t>
            </a:r>
            <a:endParaRPr lang="en-US"/>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30091"/>
            <a:ext cx="2889938" cy="496411"/>
          </a:xfrm>
          <a:prstGeom prst="rect">
            <a:avLst/>
          </a:prstGeom>
        </p:spPr>
        <p:txBody>
          <a:bodyPr vert="horz" rtlCol="0" anchor="b"/>
          <a:lstStyle>
            <a:lvl1pPr algn="l">
              <a:defRPr sz="1200"/>
            </a:lvl1pPr>
            <a:extLst/>
          </a:lstStyle>
          <a:p>
            <a:endParaRPr lang="en-US" dirty="0"/>
          </a:p>
        </p:txBody>
      </p:sp>
      <p:sp>
        <p:nvSpPr>
          <p:cNvPr id="7" name="Slide Number Placeholder 6"/>
          <p:cNvSpPr>
            <a:spLocks noGrp="1"/>
          </p:cNvSpPr>
          <p:nvPr>
            <p:ph type="sldNum" sz="quarter" idx="5"/>
          </p:nvPr>
        </p:nvSpPr>
        <p:spPr>
          <a:xfrm>
            <a:off x="3777607" y="9430091"/>
            <a:ext cx="2889938" cy="496411"/>
          </a:xfrm>
          <a:prstGeom prst="rect">
            <a:avLst/>
          </a:prstGeom>
        </p:spPr>
        <p:txBody>
          <a:bodyPr vert="horz" rtlCol="0" anchor="b"/>
          <a:lstStyle>
            <a:lvl1pPr algn="r">
              <a:defRPr sz="1200"/>
            </a:lvl1pPr>
            <a:extLst/>
          </a:lstStyle>
          <a:p>
            <a:fld id="{87D77045-401A-4D5E-BFE3-54C21A8A6634}" type="slidenum">
              <a:rPr lang="en-US" smtClean="0"/>
              <a:pPr/>
              <a:t>‹#›</a:t>
            </a:fld>
            <a:endParaRPr lang="en-US" dirty="0"/>
          </a:p>
        </p:txBody>
      </p:sp>
    </p:spTree>
    <p:extLst>
      <p:ext uri="{BB962C8B-B14F-4D97-AF65-F5344CB8AC3E}">
        <p14:creationId xmlns:p14="http://schemas.microsoft.com/office/powerpoint/2010/main" val="630058835"/>
      </p:ext>
    </p:extLst>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a:extLst/>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87D77045-401A-4D5E-BFE3-54C21A8A6634}" type="slidenum">
              <a:rPr lang="en-US" smtClean="0"/>
              <a:pPr/>
              <a:t>33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5</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6</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7</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7D77045-401A-4D5E-BFE3-54C21A8A6634}"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4" name="Shape 43"/>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36" name="Shape 35"/>
          <p:cNvSpPr>
            <a:spLocks/>
          </p:cNvSpPr>
          <p:nvPr/>
        </p:nvSpPr>
        <p:spPr bwMode="auto">
          <a:xfrm>
            <a:off x="4821864" y="1066800"/>
            <a:ext cx="4343400"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43" name="Shape 42"/>
          <p:cNvSpPr>
            <a:spLocks/>
          </p:cNvSpPr>
          <p:nvPr/>
        </p:nvSpPr>
        <p:spPr bwMode="auto">
          <a:xfrm>
            <a:off x="290624" y="-14176"/>
            <a:ext cx="5562600" cy="6553200"/>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65000"/>
              </a:schemeClr>
            </a:solid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2" name="Shape 21"/>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4" name="Shape 23"/>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6" name="Shape 25"/>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7" name="Shape 26"/>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180000"/>
              <a:alpha val="8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extLst/>
          </a:lstStyle>
          <a:p>
            <a:endParaRPr kumimoji="0" lang="en-US" dirty="0"/>
          </a:p>
        </p:txBody>
      </p:sp>
      <p:sp>
        <p:nvSpPr>
          <p:cNvPr id="28" name="Date Placeholder 27"/>
          <p:cNvSpPr>
            <a:spLocks noGrp="1"/>
          </p:cNvSpPr>
          <p:nvPr>
            <p:ph type="dt" sz="half" idx="10"/>
          </p:nvPr>
        </p:nvSpPr>
        <p:spPr>
          <a:xfrm>
            <a:off x="6477000" y="6416675"/>
            <a:ext cx="2133600" cy="365125"/>
          </a:xfrm>
        </p:spPr>
        <p:txBody>
          <a:bodyPr/>
          <a:lstStyle>
            <a:extLst/>
          </a:lstStyle>
          <a:p>
            <a:fld id="{743653DA-8BF4-4869-96FE-9BCF43372D46}" type="datetimeFigureOut">
              <a:rPr kumimoji="0" lang="en-US" smtClean="0"/>
              <a:pPr/>
              <a:t>8/31/2011</a:t>
            </a:fld>
            <a:endParaRPr kumimoji="0" lang="en-US" dirty="0"/>
          </a:p>
        </p:txBody>
      </p:sp>
      <p:sp>
        <p:nvSpPr>
          <p:cNvPr id="17" name="Footer Placeholder 16"/>
          <p:cNvSpPr>
            <a:spLocks noGrp="1"/>
          </p:cNvSpPr>
          <p:nvPr>
            <p:ph type="ftr" sz="quarter" idx="11"/>
          </p:nvPr>
        </p:nvSpPr>
        <p:spPr>
          <a:xfrm>
            <a:off x="914400" y="6416675"/>
            <a:ext cx="5562600" cy="365125"/>
          </a:xfrm>
        </p:spPr>
        <p:txBody>
          <a:bodyPr/>
          <a:lstStyle>
            <a:extLst/>
          </a:lstStyle>
          <a:p>
            <a:endParaRPr kumimoji="0" lang="en-US" dirty="0"/>
          </a:p>
        </p:txBody>
      </p:sp>
      <p:sp>
        <p:nvSpPr>
          <p:cNvPr id="29" name="Slide Number Placeholder 28"/>
          <p:cNvSpPr>
            <a:spLocks noGrp="1"/>
          </p:cNvSpPr>
          <p:nvPr>
            <p:ph type="sldNum" sz="quarter" idx="12"/>
          </p:nvPr>
        </p:nvSpPr>
        <p:spPr>
          <a:xfrm>
            <a:off x="8610600" y="6416675"/>
            <a:ext cx="457200" cy="365125"/>
          </a:xfrm>
        </p:spPr>
        <p:txBody>
          <a:bodyPr/>
          <a:lstStyle>
            <a:extLst/>
          </a:lstStyle>
          <a:p>
            <a:fld id="{72AC53DF-4216-466D-99A7-94400E6C2A25}" type="slidenum">
              <a:rPr kumimoji="0" lang="en-US" smtClean="0"/>
              <a:pPr/>
              <a:t>‹#›</a:t>
            </a:fld>
            <a:endParaRPr kumimoji="0" lang="en-US" dirty="0"/>
          </a:p>
        </p:txBody>
      </p:sp>
      <p:sp>
        <p:nvSpPr>
          <p:cNvPr id="32" name="Rectangle 31"/>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45" name="Rectangle 44"/>
          <p:cNvSpPr/>
          <p:nvPr/>
        </p:nvSpPr>
        <p:spPr>
          <a:xfrm>
            <a:off x="363160" y="402264"/>
            <a:ext cx="850392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8" name="Title 7"/>
          <p:cNvSpPr>
            <a:spLocks noGrp="1"/>
          </p:cNvSpPr>
          <p:nvPr>
            <p:ph type="ctrTitle"/>
          </p:nvPr>
        </p:nvSpPr>
        <p:spPr>
          <a:xfrm>
            <a:off x="533400" y="464504"/>
            <a:ext cx="8153400" cy="774192"/>
          </a:xfrm>
        </p:spPr>
        <p:txBody>
          <a:bodyPr/>
          <a:lstStyle>
            <a:lvl1pPr marR="9144" algn="r" eaLnBrk="1" latinLnBrk="0" hangingPunct="1">
              <a:defRPr kumimoji="0" sz="3800"/>
            </a:lvl1pPr>
            <a:extLst/>
          </a:lstStyle>
          <a:p>
            <a:pPr eaLnBrk="1" latinLnBrk="1" hangingPunct="1"/>
            <a:r>
              <a:rPr lang="en-US" smtClean="0"/>
              <a:t>Click to edit Master title style</a:t>
            </a:r>
            <a:endParaRPr/>
          </a:p>
        </p:txBody>
      </p:sp>
      <p:sp>
        <p:nvSpPr>
          <p:cNvPr id="9" name="Subtitle 8"/>
          <p:cNvSpPr>
            <a:spLocks noGrp="1"/>
          </p:cNvSpPr>
          <p:nvPr>
            <p:ph type="subTitle" idx="1"/>
          </p:nvPr>
        </p:nvSpPr>
        <p:spPr>
          <a:xfrm>
            <a:off x="4838381" y="1371600"/>
            <a:ext cx="3848419" cy="457200"/>
          </a:xfrm>
        </p:spPr>
        <p:txBody>
          <a:bodyPr tIns="0"/>
          <a:lstStyle>
            <a:lvl1pPr marL="0" indent="0" algn="r" eaLnBrk="1" latinLnBrk="0" hangingPunct="1">
              <a:spcBef>
                <a:spcPts val="0"/>
              </a:spcBef>
              <a:buNone/>
              <a:defRPr kumimoji="0" sz="2000">
                <a:solidFill>
                  <a:schemeClr val="tx1"/>
                </a:solidFill>
              </a:defRPr>
            </a:lvl1pPr>
            <a:lvl2pPr marL="457200" indent="0" algn="ctr" eaLnBrk="1" latinLnBrk="0" hangingPunct="1">
              <a:buNone/>
            </a:lvl2pPr>
            <a:lvl3pPr marL="914400" indent="0" algn="ctr" eaLnBrk="1" latinLnBrk="0" hangingPunct="1">
              <a:buNone/>
            </a:lvl3pPr>
            <a:lvl4pPr marL="1371600" indent="0" algn="ctr" eaLnBrk="1" latinLnBrk="0" hangingPunct="1">
              <a:buNone/>
            </a:lvl4pPr>
            <a:lvl5pPr marL="1828800" indent="0" algn="ctr" eaLnBrk="1" latinLnBrk="0" hangingPunct="1">
              <a:buNone/>
            </a:lvl5pPr>
            <a:lvl6pPr marL="2286000" indent="0" algn="ctr" eaLnBrk="1" latinLnBrk="0" hangingPunct="1">
              <a:buNone/>
            </a:lvl6pPr>
            <a:lvl7pPr marL="2743200" indent="0" algn="ctr" eaLnBrk="1" latinLnBrk="0" hangingPunct="1">
              <a:buNone/>
            </a:lvl7pPr>
            <a:lvl8pPr marL="3200400" indent="0" algn="ctr" eaLnBrk="1" latinLnBrk="0" hangingPunct="1">
              <a:buNone/>
            </a:lvl8pPr>
            <a:lvl9pPr marL="3657600" indent="0" algn="ctr" eaLnBrk="1" latinLnBrk="0" hangingPunct="1">
              <a:buNone/>
            </a:lvl9pPr>
            <a:extLst/>
          </a:lstStyle>
          <a:p>
            <a:pPr eaLnBrk="1" latinLnBrk="1" hangingPunct="1"/>
            <a:r>
              <a:rPr lang="en-US" smtClean="0"/>
              <a:t>Click to edit Master subtitle style</a:t>
            </a:r>
            <a:endParaRPr/>
          </a:p>
        </p:txBody>
      </p:sp>
      <p:sp>
        <p:nvSpPr>
          <p:cNvPr id="58" name="Rectangle 5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59" name="Rectangle 5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0" name="Rectangle 5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1" name="Rectangle 6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2" name="Rectangle 6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56" name="Rectangle 55"/>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5" name="Rectangle 64"/>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6" name="Rectangle 65"/>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67" name="Rectangle 66"/>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pPr eaLnBrk="1" latinLnBrk="1" hangingPunct="1"/>
            <a:r>
              <a:rPr lang="en-US" smtClean="0"/>
              <a:t>Click to edit Master title style</a:t>
            </a:r>
            <a:endParaRPr/>
          </a:p>
        </p:txBody>
      </p:sp>
      <p:sp>
        <p:nvSpPr>
          <p:cNvPr id="3" name="Content Placeholder 2"/>
          <p:cNvSpPr>
            <a:spLocks noGrp="1"/>
          </p:cNvSpPr>
          <p:nvPr>
            <p:ph idx="1"/>
          </p:nvPr>
        </p:nvSpPr>
        <p:spPr/>
        <p:txBody>
          <a:bodyPr/>
          <a:lstStyle>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4" name="Date Placeholder 3"/>
          <p:cNvSpPr>
            <a:spLocks noGrp="1"/>
          </p:cNvSpPr>
          <p:nvPr>
            <p:ph type="dt" sz="half" idx="10"/>
          </p:nvPr>
        </p:nvSpPr>
        <p:spPr/>
        <p:txBody>
          <a:bodyPr/>
          <a:lstStyle>
            <a:extLst/>
          </a:lstStyle>
          <a:p>
            <a:fld id="{B7129108-AC8D-4212-9283-60D9E99BF07A}" type="datetimeFigureOut">
              <a:rPr kumimoji="0" lang="en-US" smtClean="0"/>
              <a:pPr/>
              <a:t>8/31/2011</a:t>
            </a:fld>
            <a:endParaRPr kumimoji="0" lang="en-US" dirty="0"/>
          </a:p>
        </p:txBody>
      </p:sp>
      <p:sp>
        <p:nvSpPr>
          <p:cNvPr id="5" name="Footer Placeholder 4"/>
          <p:cNvSpPr>
            <a:spLocks noGrp="1"/>
          </p:cNvSpPr>
          <p:nvPr>
            <p:ph type="ftr" sz="quarter" idx="11"/>
          </p:nvPr>
        </p:nvSpPr>
        <p:spPr/>
        <p:txBody>
          <a:bodyPr/>
          <a:lstStyle>
            <a:extLst/>
          </a:lstStyle>
          <a:p>
            <a:endParaRPr kumimoji="0" lang="en-US" dirty="0"/>
          </a:p>
        </p:txBody>
      </p:sp>
      <p:sp>
        <p:nvSpPr>
          <p:cNvPr id="6" name="Slide Number Placeholder 5"/>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3352800"/>
            <a:ext cx="7772400" cy="1974059"/>
          </a:xfrm>
        </p:spPr>
        <p:txBody>
          <a:bodyPr anchor="b">
            <a:scene3d>
              <a:camera prst="orthographicFront">
                <a:rot lat="0" lon="0" rev="0"/>
              </a:camera>
              <a:lightRig rig="contrasting" dir="t">
                <a:rot lat="0" lon="0" rev="7500000"/>
              </a:lightRig>
            </a:scene3d>
            <a:sp3d contourW="6350" prstMaterial="metal">
              <a:bevelT w="130810" h="31750" prst="relaxedInset"/>
              <a:contourClr>
                <a:schemeClr val="accent1">
                  <a:shade val="75000"/>
                </a:schemeClr>
              </a:contourClr>
            </a:sp3d>
          </a:bodyPr>
          <a:lstStyle>
            <a:lvl1pPr algn="l" eaLnBrk="1" latinLnBrk="0" hangingPunct="1">
              <a:buNone/>
              <a:defRPr kumimoji="0" lang="en-US" sz="4000" b="1" cap="all" dirty="0">
                <a:ln/>
                <a:solidFill>
                  <a:schemeClr val="tx1"/>
                </a:solidFill>
                <a:effectLst>
                  <a:reflection blurRad="12700" stA="50000" endPos="50000" dir="5400000" sy="-100000" rotWithShape="0"/>
                </a:effectLst>
              </a:defRPr>
            </a:lvl1pPr>
            <a:extLst/>
          </a:lstStyle>
          <a:p>
            <a:pPr eaLnBrk="1" latinLnBrk="1" hangingPunct="1"/>
            <a:r>
              <a:rPr lang="en-US" smtClean="0"/>
              <a:t>Click to edit Master title style</a:t>
            </a:r>
            <a:endParaRPr/>
          </a:p>
        </p:txBody>
      </p:sp>
      <p:sp>
        <p:nvSpPr>
          <p:cNvPr id="3" name="Text Placeholder 2"/>
          <p:cNvSpPr>
            <a:spLocks noGrp="1"/>
          </p:cNvSpPr>
          <p:nvPr>
            <p:ph type="body" idx="1"/>
          </p:nvPr>
        </p:nvSpPr>
        <p:spPr>
          <a:xfrm>
            <a:off x="914400" y="5334000"/>
            <a:ext cx="7772400" cy="1052512"/>
          </a:xfrm>
        </p:spPr>
        <p:txBody>
          <a:bodyPr anchor="t"/>
          <a:lstStyle>
            <a:lvl1pPr marL="374904" eaLnBrk="1" latinLnBrk="0" hangingPunct="1">
              <a:buNone/>
              <a:defRPr kumimoji="0" sz="2000">
                <a:solidFill>
                  <a:schemeClr val="tx2"/>
                </a:solidFill>
              </a:defRPr>
            </a:lvl1pPr>
            <a:lvl2pPr eaLnBrk="1" latinLnBrk="0" hangingPunct="1">
              <a:buNone/>
              <a:defRPr kumimoji="0" sz="1800">
                <a:solidFill>
                  <a:schemeClr val="tx1">
                    <a:tint val="75000"/>
                  </a:schemeClr>
                </a:solidFill>
              </a:defRPr>
            </a:lvl2pPr>
            <a:lvl3pPr eaLnBrk="1" latinLnBrk="0" hangingPunct="1">
              <a:buNone/>
              <a:defRPr kumimoji="0" sz="1600">
                <a:solidFill>
                  <a:schemeClr val="tx1">
                    <a:tint val="75000"/>
                  </a:schemeClr>
                </a:solidFill>
              </a:defRPr>
            </a:lvl3pPr>
            <a:lvl4pPr eaLnBrk="1" latinLnBrk="0" hangingPunct="1">
              <a:buNone/>
              <a:defRPr kumimoji="0" sz="1400">
                <a:solidFill>
                  <a:schemeClr val="tx1">
                    <a:tint val="75000"/>
                  </a:schemeClr>
                </a:solidFill>
              </a:defRPr>
            </a:lvl4pPr>
            <a:lvl5pPr eaLnBrk="1" latinLnBrk="0" hangingPunct="1">
              <a:buNone/>
              <a:defRPr kumimoji="0" sz="1400">
                <a:solidFill>
                  <a:schemeClr val="tx1">
                    <a:tint val="75000"/>
                  </a:schemeClr>
                </a:solidFill>
              </a:defRPr>
            </a:lvl5pPr>
            <a:extLst/>
          </a:lstStyle>
          <a:p>
            <a:pPr lvl="0" eaLnBrk="1" latinLnBrk="1" hangingPunct="1"/>
            <a:r>
              <a:rPr lang="en-US" smtClean="0"/>
              <a:t>Click to edit Master text styles</a:t>
            </a:r>
          </a:p>
        </p:txBody>
      </p:sp>
      <p:sp>
        <p:nvSpPr>
          <p:cNvPr id="4" name="Date Placeholder 3"/>
          <p:cNvSpPr>
            <a:spLocks noGrp="1"/>
          </p:cNvSpPr>
          <p:nvPr>
            <p:ph type="dt" sz="half" idx="10"/>
          </p:nvPr>
        </p:nvSpPr>
        <p:spPr/>
        <p:txBody>
          <a:bodyPr/>
          <a:lstStyle>
            <a:extLst/>
          </a:lstStyle>
          <a:p>
            <a:fld id="{B6DED3D3-6235-4F4C-B439-DF277FB555A7}" type="datetimeFigureOut">
              <a:rPr kumimoji="0" lang="en-US" smtClean="0"/>
              <a:pPr/>
              <a:t>8/31/2011</a:t>
            </a:fld>
            <a:endParaRPr kumimoji="0" lang="en-US" dirty="0"/>
          </a:p>
        </p:txBody>
      </p:sp>
      <p:sp>
        <p:nvSpPr>
          <p:cNvPr id="5" name="Footer Placeholder 4"/>
          <p:cNvSpPr>
            <a:spLocks noGrp="1"/>
          </p:cNvSpPr>
          <p:nvPr>
            <p:ph type="ftr" sz="quarter" idx="11"/>
          </p:nvPr>
        </p:nvSpPr>
        <p:spPr>
          <a:xfrm>
            <a:off x="914400" y="6416675"/>
            <a:ext cx="5562600" cy="365125"/>
          </a:xfrm>
        </p:spPr>
        <p:txBody>
          <a:bodyPr/>
          <a:lstStyle>
            <a:extLst/>
          </a:lstStyle>
          <a:p>
            <a:endParaRPr kumimoji="0" lang="en-US" dirty="0"/>
          </a:p>
        </p:txBody>
      </p:sp>
      <p:sp>
        <p:nvSpPr>
          <p:cNvPr id="6" name="Slide Number Placeholder 5"/>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50"/>
            <a:ext cx="8229600" cy="1295400"/>
          </a:xfrm>
        </p:spPr>
        <p:txBody>
          <a:bodyPr anchor="ctr"/>
          <a:lstStyle>
            <a:extLst/>
          </a:lstStyle>
          <a:p>
            <a:pPr eaLnBrk="1" latinLnBrk="1" hangingPunct="1"/>
            <a:r>
              <a:rPr lang="en-US" smtClean="0"/>
              <a:t>Click to edit Master title style</a:t>
            </a:r>
            <a:endParaRPr/>
          </a:p>
        </p:txBody>
      </p:sp>
      <p:sp>
        <p:nvSpPr>
          <p:cNvPr id="3" name="Content Placeholder 2"/>
          <p:cNvSpPr>
            <a:spLocks noGrp="1"/>
          </p:cNvSpPr>
          <p:nvPr>
            <p:ph sz="half" idx="1"/>
          </p:nvPr>
        </p:nvSpPr>
        <p:spPr>
          <a:xfrm>
            <a:off x="464344" y="1600200"/>
            <a:ext cx="4038600" cy="4525963"/>
          </a:xfrm>
        </p:spPr>
        <p:txBody>
          <a:bodyPr/>
          <a:lstStyle>
            <a:lvl1pPr marL="0" indent="0" eaLnBrk="1" latinLnBrk="0" hangingPunct="1">
              <a:buFontTx/>
              <a:buNone/>
              <a:defRPr kumimoji="0" sz="2000"/>
            </a:lvl1pPr>
            <a:lvl2pPr eaLnBrk="1" latinLnBrk="0" hangingPunct="1">
              <a:defRPr kumimoji="0" sz="2400"/>
            </a:lvl2pPr>
            <a:lvl3pPr eaLnBrk="1" latinLnBrk="0" hangingPunct="1">
              <a:defRPr kumimoji="0" sz="2000"/>
            </a:lvl3pPr>
            <a:lvl4pPr eaLnBrk="1" latinLnBrk="0" hangingPunct="1">
              <a:defRPr kumimoji="0" sz="1800"/>
            </a:lvl4pPr>
            <a:lvl5pPr eaLnBrk="1" latinLnBrk="0" hangingPunct="1">
              <a:defRPr kumimoji="0" sz="1800"/>
            </a:lvl5pPr>
            <a:extLst/>
          </a:lstStyle>
          <a:p>
            <a:pPr lvl="0" eaLnBrk="1" latinLnBrk="1" hangingPunct="1"/>
            <a:r>
              <a:rPr lang="en-US" smtClean="0"/>
              <a:t>Click to edit Master text styles</a:t>
            </a:r>
          </a:p>
        </p:txBody>
      </p:sp>
      <p:sp>
        <p:nvSpPr>
          <p:cNvPr id="4" name="Content Placeholder 3"/>
          <p:cNvSpPr>
            <a:spLocks noGrp="1"/>
          </p:cNvSpPr>
          <p:nvPr>
            <p:ph sz="half" idx="2"/>
          </p:nvPr>
        </p:nvSpPr>
        <p:spPr>
          <a:xfrm>
            <a:off x="4655344" y="1600200"/>
            <a:ext cx="4038600" cy="4525963"/>
          </a:xfrm>
        </p:spPr>
        <p:txBody>
          <a:bodyPr/>
          <a:lstStyle>
            <a:lvl1pPr eaLnBrk="1" latinLnBrk="0" hangingPunct="1">
              <a:defRPr kumimoji="0" sz="2800"/>
            </a:lvl1pPr>
            <a:lvl2pPr eaLnBrk="1" latinLnBrk="0" hangingPunct="1">
              <a:defRPr kumimoji="0" sz="2400"/>
            </a:lvl2pPr>
            <a:lvl3pPr eaLnBrk="1" latinLnBrk="0" hangingPunct="1">
              <a:defRPr kumimoji="0" sz="2000"/>
            </a:lvl3pPr>
            <a:lvl4pPr eaLnBrk="1" latinLnBrk="0" hangingPunct="1">
              <a:defRPr kumimoji="0" sz="1800"/>
            </a:lvl4pPr>
            <a:lvl5pPr eaLnBrk="1" latinLnBrk="0" hangingPunct="1">
              <a:defRPr kumimoji="0" sz="1800"/>
            </a:lvl5pPr>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5" name="Date Placeholder 4"/>
          <p:cNvSpPr>
            <a:spLocks noGrp="1"/>
          </p:cNvSpPr>
          <p:nvPr>
            <p:ph type="dt" sz="half" idx="10"/>
          </p:nvPr>
        </p:nvSpPr>
        <p:spPr/>
        <p:txBody>
          <a:bodyPr/>
          <a:lstStyle>
            <a:extLst/>
          </a:lstStyle>
          <a:p>
            <a:fld id="{3B5F1E3E-4B2F-4895-B65E-28B2E64F39F6}" type="datetimeFigureOut">
              <a:rPr kumimoji="0" lang="en-US" smtClean="0"/>
              <a:pPr/>
              <a:t>8/31/2011</a:t>
            </a:fld>
            <a:endParaRPr kumimoji="0" lang="en-US" dirty="0"/>
          </a:p>
        </p:txBody>
      </p:sp>
      <p:sp>
        <p:nvSpPr>
          <p:cNvPr id="6" name="Footer Placeholder 5"/>
          <p:cNvSpPr>
            <a:spLocks noGrp="1"/>
          </p:cNvSpPr>
          <p:nvPr>
            <p:ph type="ftr" sz="quarter" idx="11"/>
          </p:nvPr>
        </p:nvSpPr>
        <p:spPr/>
        <p:txBody>
          <a:bodyPr/>
          <a:lstStyle>
            <a:extLst/>
          </a:lstStyle>
          <a:p>
            <a:endParaRPr kumimoji="0" lang="en-US" dirty="0"/>
          </a:p>
        </p:txBody>
      </p:sp>
      <p:sp>
        <p:nvSpPr>
          <p:cNvPr id="7" name="Slide Number Placeholder 6"/>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cxnSp>
        <p:nvCxnSpPr>
          <p:cNvPr id="9" name="Straight Connector 8"/>
          <p:cNvCxnSpPr/>
          <p:nvPr/>
        </p:nvCxnSpPr>
        <p:spPr>
          <a:xfrm rot="5400000">
            <a:off x="2305044" y="3867144"/>
            <a:ext cx="4533900" cy="1601"/>
          </a:xfrm>
          <a:prstGeom prst="line">
            <a:avLst/>
          </a:prstGeom>
          <a:ln/>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3" name="Rectangle 22"/>
          <p:cNvSpPr/>
          <p:nvPr/>
        </p:nvSpPr>
        <p:spPr>
          <a:xfrm>
            <a:off x="0" y="402264"/>
            <a:ext cx="8686800" cy="886265"/>
          </a:xfrm>
          <a:prstGeom prst="rect">
            <a:avLst/>
          </a:prstGeom>
          <a:solidFill>
            <a:schemeClr val="bg2">
              <a:alpha val="50000"/>
              <a:satMod val="18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 name="Title 1"/>
          <p:cNvSpPr>
            <a:spLocks noGrp="1"/>
          </p:cNvSpPr>
          <p:nvPr>
            <p:ph type="title"/>
          </p:nvPr>
        </p:nvSpPr>
        <p:spPr>
          <a:xfrm>
            <a:off x="504824" y="512064"/>
            <a:ext cx="7772400" cy="914400"/>
          </a:xfrm>
        </p:spPr>
        <p:txBody>
          <a:bodyPr anchor="t"/>
          <a:lstStyle>
            <a:lvl1pPr eaLnBrk="1" latinLnBrk="0" hangingPunct="1">
              <a:defRPr kumimoji="0" sz="4000"/>
            </a:lvl1pPr>
            <a:extLst/>
          </a:lstStyle>
          <a:p>
            <a:pPr eaLnBrk="1" latinLnBrk="1" hangingPunct="1"/>
            <a:r>
              <a:rPr lang="en-US" smtClean="0"/>
              <a:t>Click to edit Master title style</a:t>
            </a:r>
            <a:endParaRPr/>
          </a:p>
        </p:txBody>
      </p:sp>
      <p:sp>
        <p:nvSpPr>
          <p:cNvPr id="3" name="Text Placeholder 2"/>
          <p:cNvSpPr>
            <a:spLocks noGrp="1"/>
          </p:cNvSpPr>
          <p:nvPr>
            <p:ph type="body" idx="1"/>
          </p:nvPr>
        </p:nvSpPr>
        <p:spPr>
          <a:xfrm>
            <a:off x="457200" y="1809750"/>
            <a:ext cx="4040188" cy="639762"/>
          </a:xfrm>
        </p:spPr>
        <p:txBody>
          <a:bodyPr anchor="ctr"/>
          <a:lstStyle>
            <a:lvl1pPr marL="73152" indent="0" algn="l" eaLnBrk="1" latinLnBrk="0" hangingPunct="1">
              <a:buNone/>
              <a:defRPr kumimoji="0" sz="2400" b="1">
                <a:solidFill>
                  <a:schemeClr val="accent2"/>
                </a:solidFill>
              </a:defRPr>
            </a:lvl1pPr>
            <a:lvl2pPr eaLnBrk="1" latinLnBrk="0" hangingPunct="1">
              <a:buNone/>
              <a:defRPr kumimoji="0" sz="2000" b="1"/>
            </a:lvl2pPr>
            <a:lvl3pPr eaLnBrk="1" latinLnBrk="0" hangingPunct="1">
              <a:buNone/>
              <a:defRPr kumimoji="0" sz="1800" b="1"/>
            </a:lvl3pPr>
            <a:lvl4pPr eaLnBrk="1" latinLnBrk="0" hangingPunct="1">
              <a:buNone/>
              <a:defRPr kumimoji="0" sz="1600" b="1"/>
            </a:lvl4pPr>
            <a:lvl5pPr eaLnBrk="1" latinLnBrk="0" hangingPunct="1">
              <a:buNone/>
              <a:defRPr kumimoji="0" sz="1600" b="1"/>
            </a:lvl5pPr>
            <a:extLst/>
          </a:lstStyle>
          <a:p>
            <a:pPr lvl="0" eaLnBrk="1" latinLnBrk="1" hangingPunct="1"/>
            <a:r>
              <a:rPr lang="en-US" smtClean="0"/>
              <a:t>Click to edit Master text styles</a:t>
            </a:r>
          </a:p>
        </p:txBody>
      </p:sp>
      <p:sp>
        <p:nvSpPr>
          <p:cNvPr id="4" name="Text Placeholder 3"/>
          <p:cNvSpPr>
            <a:spLocks noGrp="1"/>
          </p:cNvSpPr>
          <p:nvPr>
            <p:ph type="body" sz="half" idx="2"/>
          </p:nvPr>
        </p:nvSpPr>
        <p:spPr>
          <a:xfrm>
            <a:off x="4645025" y="1809750"/>
            <a:ext cx="4041775" cy="639762"/>
          </a:xfrm>
        </p:spPr>
        <p:txBody>
          <a:bodyPr anchor="ctr"/>
          <a:lstStyle>
            <a:lvl1pPr marL="73152" indent="0" eaLnBrk="1" latinLnBrk="0" hangingPunct="1">
              <a:buNone/>
              <a:defRPr kumimoji="0" sz="2400" b="1">
                <a:solidFill>
                  <a:schemeClr val="accent2"/>
                </a:solidFill>
              </a:defRPr>
            </a:lvl1pPr>
            <a:lvl2pPr eaLnBrk="1" latinLnBrk="0" hangingPunct="1">
              <a:buNone/>
              <a:defRPr kumimoji="0" sz="2000" b="1"/>
            </a:lvl2pPr>
            <a:lvl3pPr eaLnBrk="1" latinLnBrk="0" hangingPunct="1">
              <a:buNone/>
              <a:defRPr kumimoji="0" sz="1800" b="1"/>
            </a:lvl3pPr>
            <a:lvl4pPr eaLnBrk="1" latinLnBrk="0" hangingPunct="1">
              <a:buNone/>
              <a:defRPr kumimoji="0" sz="1600" b="1"/>
            </a:lvl4pPr>
            <a:lvl5pPr eaLnBrk="1" latinLnBrk="0" hangingPunct="1">
              <a:buNone/>
              <a:defRPr kumimoji="0" sz="1600" b="1"/>
            </a:lvl5pPr>
            <a:extLst/>
          </a:lstStyle>
          <a:p>
            <a:pPr lvl="0" eaLnBrk="1" latinLnBrk="1" hangingPunct="1"/>
            <a:r>
              <a:rPr lang="en-US" smtClean="0"/>
              <a:t>Click to edit Master text styles</a:t>
            </a:r>
          </a:p>
        </p:txBody>
      </p:sp>
      <p:sp>
        <p:nvSpPr>
          <p:cNvPr id="5" name="Content Placeholder 4"/>
          <p:cNvSpPr>
            <a:spLocks noGrp="1"/>
          </p:cNvSpPr>
          <p:nvPr>
            <p:ph sz="quarter" idx="3"/>
          </p:nvPr>
        </p:nvSpPr>
        <p:spPr>
          <a:xfrm>
            <a:off x="457200" y="2459037"/>
            <a:ext cx="4040188" cy="3959352"/>
          </a:xfrm>
        </p:spPr>
        <p:txBody>
          <a:bodyPr/>
          <a:lstStyle>
            <a:lvl1pPr eaLnBrk="1" latinLnBrk="0" hangingPunct="1">
              <a:defRPr kumimoji="0" sz="2400"/>
            </a:lvl1pPr>
            <a:lvl2pPr eaLnBrk="1" latinLnBrk="0" hangingPunct="1">
              <a:defRPr kumimoji="0" sz="2000"/>
            </a:lvl2pPr>
            <a:lvl3pPr eaLnBrk="1" latinLnBrk="0" hangingPunct="1">
              <a:defRPr kumimoji="0" sz="1800"/>
            </a:lvl3pPr>
            <a:lvl4pPr eaLnBrk="1" latinLnBrk="0" hangingPunct="1">
              <a:defRPr kumimoji="0" sz="1600"/>
            </a:lvl4pPr>
            <a:lvl5pPr eaLnBrk="1" latinLnBrk="0" hangingPunct="1">
              <a:defRPr kumimoji="0" sz="1600"/>
            </a:lvl5pPr>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6" name="Content Placeholder 5"/>
          <p:cNvSpPr>
            <a:spLocks noGrp="1"/>
          </p:cNvSpPr>
          <p:nvPr>
            <p:ph sz="quarter" idx="4"/>
          </p:nvPr>
        </p:nvSpPr>
        <p:spPr>
          <a:xfrm>
            <a:off x="4645025" y="2459037"/>
            <a:ext cx="4041775" cy="3959352"/>
          </a:xfrm>
        </p:spPr>
        <p:txBody>
          <a:bodyPr/>
          <a:lstStyle>
            <a:lvl1pPr eaLnBrk="1" latinLnBrk="0" hangingPunct="1">
              <a:defRPr kumimoji="0" sz="2400"/>
            </a:lvl1pPr>
            <a:lvl2pPr eaLnBrk="1" latinLnBrk="0" hangingPunct="1">
              <a:defRPr kumimoji="0" sz="2000"/>
            </a:lvl2pPr>
            <a:lvl3pPr eaLnBrk="1" latinLnBrk="0" hangingPunct="1">
              <a:defRPr kumimoji="0" sz="1800"/>
            </a:lvl3pPr>
            <a:lvl4pPr eaLnBrk="1" latinLnBrk="0" hangingPunct="1">
              <a:defRPr kumimoji="0" sz="1600"/>
            </a:lvl4pPr>
            <a:lvl5pPr eaLnBrk="1" latinLnBrk="0" hangingPunct="1">
              <a:defRPr kumimoji="0" sz="1600"/>
            </a:lvl5pPr>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7" name="Date Placeholder 6"/>
          <p:cNvSpPr>
            <a:spLocks noGrp="1"/>
          </p:cNvSpPr>
          <p:nvPr>
            <p:ph type="dt" sz="half" idx="10"/>
          </p:nvPr>
        </p:nvSpPr>
        <p:spPr/>
        <p:txBody>
          <a:bodyPr/>
          <a:lstStyle>
            <a:extLst/>
          </a:lstStyle>
          <a:p>
            <a:fld id="{63085435-8225-4333-BFFA-0096413F0D76}" type="datetimeFigureOut">
              <a:rPr kumimoji="0" lang="en-US" smtClean="0"/>
              <a:pPr/>
              <a:t>8/31/2011</a:t>
            </a:fld>
            <a:endParaRPr kumimoji="0" lang="en-US" dirty="0"/>
          </a:p>
        </p:txBody>
      </p:sp>
      <p:sp>
        <p:nvSpPr>
          <p:cNvPr id="8" name="Footer Placeholder 7"/>
          <p:cNvSpPr>
            <a:spLocks noGrp="1"/>
          </p:cNvSpPr>
          <p:nvPr>
            <p:ph type="ftr" sz="quarter" idx="11"/>
          </p:nvPr>
        </p:nvSpPr>
        <p:spPr/>
        <p:txBody>
          <a:bodyPr/>
          <a:lstStyle>
            <a:extLst/>
          </a:lstStyle>
          <a:p>
            <a:endParaRPr kumimoji="0" lang="en-US" dirty="0"/>
          </a:p>
        </p:txBody>
      </p:sp>
      <p:sp>
        <p:nvSpPr>
          <p:cNvPr id="9" name="Slide Number Placeholder 8"/>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14400" y="512064"/>
            <a:ext cx="7772400" cy="914400"/>
          </a:xfrm>
        </p:spPr>
        <p:txBody>
          <a:bodyPr/>
          <a:lstStyle>
            <a:lvl1pPr eaLnBrk="1" latinLnBrk="0" hangingPunct="1">
              <a:defRPr kumimoji="0" sz="4000" cap="none" baseline="0"/>
            </a:lvl1pPr>
            <a:extLst/>
          </a:lstStyle>
          <a:p>
            <a:pPr eaLnBrk="1" latinLnBrk="1" hangingPunct="1"/>
            <a:r>
              <a:rPr lang="en-US" smtClean="0"/>
              <a:t>Click to edit Master title style</a:t>
            </a:r>
            <a:endParaRPr/>
          </a:p>
        </p:txBody>
      </p:sp>
      <p:sp>
        <p:nvSpPr>
          <p:cNvPr id="3" name="Date Placeholder 2"/>
          <p:cNvSpPr>
            <a:spLocks noGrp="1"/>
          </p:cNvSpPr>
          <p:nvPr>
            <p:ph type="dt" sz="half" idx="10"/>
          </p:nvPr>
        </p:nvSpPr>
        <p:spPr/>
        <p:txBody>
          <a:bodyPr/>
          <a:lstStyle>
            <a:extLst/>
          </a:lstStyle>
          <a:p>
            <a:fld id="{0783C494-2A87-468C-A21B-CB14FB9ABB00}" type="datetimeFigureOut">
              <a:rPr kumimoji="0" lang="en-US" smtClean="0"/>
              <a:pPr/>
              <a:t>8/31/2011</a:t>
            </a:fld>
            <a:endParaRPr kumimoji="0" lang="en-US" dirty="0"/>
          </a:p>
        </p:txBody>
      </p:sp>
      <p:sp>
        <p:nvSpPr>
          <p:cNvPr id="4" name="Footer Placeholder 3"/>
          <p:cNvSpPr>
            <a:spLocks noGrp="1"/>
          </p:cNvSpPr>
          <p:nvPr>
            <p:ph type="ftr" sz="quarter" idx="11"/>
          </p:nvPr>
        </p:nvSpPr>
        <p:spPr/>
        <p:txBody>
          <a:bodyPr/>
          <a:lstStyle>
            <a:extLst/>
          </a:lstStyle>
          <a:p>
            <a:endParaRPr kumimoji="0" lang="en-US" dirty="0"/>
          </a:p>
        </p:txBody>
      </p:sp>
      <p:sp>
        <p:nvSpPr>
          <p:cNvPr id="5" name="Slide Number Placeholder 4"/>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extLst/>
          </a:lstStyle>
          <a:p>
            <a:fld id="{9A180FA0-5B31-4864-A2BB-719EA5A679C6}" type="datetimeFigureOut">
              <a:rPr kumimoji="0" lang="en-US" smtClean="0"/>
              <a:pPr/>
              <a:t>8/31/2011</a:t>
            </a:fld>
            <a:endParaRPr kumimoji="0" lang="en-US" dirty="0"/>
          </a:p>
        </p:txBody>
      </p:sp>
      <p:sp>
        <p:nvSpPr>
          <p:cNvPr id="3" name="Footer Placeholder 2"/>
          <p:cNvSpPr>
            <a:spLocks noGrp="1"/>
          </p:cNvSpPr>
          <p:nvPr>
            <p:ph type="ftr" sz="quarter" idx="11"/>
          </p:nvPr>
        </p:nvSpPr>
        <p:spPr/>
        <p:txBody>
          <a:bodyPr/>
          <a:lstStyle>
            <a:extLst/>
          </a:lstStyle>
          <a:p>
            <a:endParaRPr kumimoji="0" lang="en-US" dirty="0"/>
          </a:p>
        </p:txBody>
      </p:sp>
      <p:sp>
        <p:nvSpPr>
          <p:cNvPr id="4" name="Slide Number Placeholder 3"/>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273050"/>
            <a:ext cx="8229600" cy="1162050"/>
          </a:xfrm>
        </p:spPr>
        <p:txBody>
          <a:bodyPr anchor="ctr"/>
          <a:lstStyle>
            <a:lvl1pPr algn="l" eaLnBrk="1" latinLnBrk="0" hangingPunct="1">
              <a:buNone/>
              <a:defRPr kumimoji="0" sz="3600" b="0"/>
            </a:lvl1pPr>
            <a:extLst/>
          </a:lstStyle>
          <a:p>
            <a:pPr eaLnBrk="1" latinLnBrk="1" hangingPunct="1"/>
            <a:r>
              <a:rPr lang="en-US" smtClean="0"/>
              <a:t>Click to edit Master title style</a:t>
            </a:r>
            <a:endParaRPr/>
          </a:p>
        </p:txBody>
      </p:sp>
      <p:sp>
        <p:nvSpPr>
          <p:cNvPr id="3" name="Text Placeholder 2"/>
          <p:cNvSpPr>
            <a:spLocks noGrp="1"/>
          </p:cNvSpPr>
          <p:nvPr>
            <p:ph type="body" idx="1"/>
          </p:nvPr>
        </p:nvSpPr>
        <p:spPr>
          <a:xfrm>
            <a:off x="685800" y="1435100"/>
            <a:ext cx="2514600" cy="4572000"/>
          </a:xfrm>
        </p:spPr>
        <p:txBody>
          <a:bodyPr/>
          <a:lstStyle>
            <a:lvl1pPr marL="54864" indent="0" eaLnBrk="1" latinLnBrk="0" hangingPunct="1">
              <a:buNone/>
              <a:defRPr kumimoji="0" sz="1800"/>
            </a:lvl1pPr>
            <a:lvl2pPr eaLnBrk="1" latinLnBrk="0" hangingPunct="1">
              <a:buNone/>
              <a:defRPr kumimoji="0" sz="1200"/>
            </a:lvl2pPr>
            <a:lvl3pPr eaLnBrk="1" latinLnBrk="0" hangingPunct="1">
              <a:buNone/>
              <a:defRPr kumimoji="0" sz="1000"/>
            </a:lvl3pPr>
            <a:lvl4pPr eaLnBrk="1" latinLnBrk="0" hangingPunct="1">
              <a:buNone/>
              <a:defRPr kumimoji="0" sz="900"/>
            </a:lvl4pPr>
            <a:lvl5pPr eaLnBrk="1" latinLnBrk="0" hangingPunct="1">
              <a:buNone/>
              <a:defRPr kumimoji="0" sz="900"/>
            </a:lvl5pPr>
            <a:extLst/>
          </a:lstStyle>
          <a:p>
            <a:pPr lvl="0" eaLnBrk="1" latinLnBrk="1" hangingPunct="1"/>
            <a:r>
              <a:rPr lang="en-US" smtClean="0"/>
              <a:t>Click to edit Master text styles</a:t>
            </a:r>
          </a:p>
        </p:txBody>
      </p:sp>
      <p:sp>
        <p:nvSpPr>
          <p:cNvPr id="4" name="Content Placeholder 3"/>
          <p:cNvSpPr>
            <a:spLocks noGrp="1"/>
          </p:cNvSpPr>
          <p:nvPr>
            <p:ph sz="half" idx="2"/>
          </p:nvPr>
        </p:nvSpPr>
        <p:spPr>
          <a:xfrm>
            <a:off x="3429000" y="1435100"/>
            <a:ext cx="5486400" cy="4572000"/>
          </a:xfrm>
        </p:spPr>
        <p:txBody>
          <a:bodyPr/>
          <a:lstStyle>
            <a:lvl1pPr eaLnBrk="1" latinLnBrk="0" hangingPunct="1">
              <a:defRPr kumimoji="0" sz="3200"/>
            </a:lvl1pPr>
            <a:lvl2pPr eaLnBrk="1" latinLnBrk="0" hangingPunct="1">
              <a:defRPr kumimoji="0" sz="2800"/>
            </a:lvl2pPr>
            <a:lvl3pPr eaLnBrk="1" latinLnBrk="0" hangingPunct="1">
              <a:defRPr kumimoji="0" sz="2400"/>
            </a:lvl3pPr>
            <a:lvl4pPr eaLnBrk="1" latinLnBrk="0" hangingPunct="1">
              <a:defRPr kumimoji="0" sz="2000"/>
            </a:lvl4pPr>
            <a:lvl5pPr eaLnBrk="1" latinLnBrk="0" hangingPunct="1">
              <a:defRPr kumimoji="0" sz="2000"/>
            </a:lvl5pPr>
            <a:extLst/>
          </a:lstStyle>
          <a:p>
            <a:pPr lvl="0" eaLnBrk="1" latinLnBrk="1" hangingPunct="1"/>
            <a:r>
              <a:rPr lang="en-US" smtClean="0"/>
              <a:t>Click to edit Master text styles</a:t>
            </a:r>
          </a:p>
          <a:p>
            <a:pPr lvl="1" eaLnBrk="1" latinLnBrk="1" hangingPunct="1"/>
            <a:r>
              <a:rPr lang="en-US" smtClean="0"/>
              <a:t>Second level</a:t>
            </a:r>
          </a:p>
          <a:p>
            <a:pPr lvl="2" eaLnBrk="1" latinLnBrk="1" hangingPunct="1"/>
            <a:r>
              <a:rPr lang="en-US" smtClean="0"/>
              <a:t>Third level</a:t>
            </a:r>
          </a:p>
          <a:p>
            <a:pPr lvl="3" eaLnBrk="1" latinLnBrk="1" hangingPunct="1"/>
            <a:r>
              <a:rPr lang="en-US" smtClean="0"/>
              <a:t>Fourth level</a:t>
            </a:r>
          </a:p>
          <a:p>
            <a:pPr lvl="4" eaLnBrk="1" latinLnBrk="1" hangingPunct="1"/>
            <a:r>
              <a:rPr lang="en-US" smtClean="0"/>
              <a:t>Fifth level</a:t>
            </a:r>
            <a:endParaRPr/>
          </a:p>
        </p:txBody>
      </p:sp>
      <p:sp>
        <p:nvSpPr>
          <p:cNvPr id="5" name="Date Placeholder 4"/>
          <p:cNvSpPr>
            <a:spLocks noGrp="1"/>
          </p:cNvSpPr>
          <p:nvPr>
            <p:ph type="dt" sz="half" idx="10"/>
          </p:nvPr>
        </p:nvSpPr>
        <p:spPr/>
        <p:txBody>
          <a:bodyPr/>
          <a:lstStyle>
            <a:extLst/>
          </a:lstStyle>
          <a:p>
            <a:fld id="{4BECC0C8-36B8-442A-833D-B6AACE86BB77}" type="datetimeFigureOut">
              <a:rPr kumimoji="0" lang="en-US" smtClean="0"/>
              <a:pPr/>
              <a:t>8/31/2011</a:t>
            </a:fld>
            <a:endParaRPr kumimoji="0" lang="en-US" dirty="0"/>
          </a:p>
        </p:txBody>
      </p:sp>
      <p:sp>
        <p:nvSpPr>
          <p:cNvPr id="6" name="Footer Placeholder 5"/>
          <p:cNvSpPr>
            <a:spLocks noGrp="1"/>
          </p:cNvSpPr>
          <p:nvPr>
            <p:ph type="ftr" sz="quarter" idx="11"/>
          </p:nvPr>
        </p:nvSpPr>
        <p:spPr/>
        <p:txBody>
          <a:bodyPr/>
          <a:lstStyle>
            <a:extLst/>
          </a:lstStyle>
          <a:p>
            <a:endParaRPr kumimoji="0" lang="en-US" dirty="0"/>
          </a:p>
        </p:txBody>
      </p:sp>
      <p:sp>
        <p:nvSpPr>
          <p:cNvPr id="7" name="Slide Number Placeholder 6"/>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cxnSp>
        <p:nvCxnSpPr>
          <p:cNvPr id="9" name="Straight Connector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28" name="Group 17"/>
          <p:cNvGrpSpPr/>
          <p:nvPr/>
        </p:nvGrpSpPr>
        <p:grpSpPr>
          <a:xfrm rot="5400000">
            <a:off x="8514581" y="1219200"/>
            <a:ext cx="132763" cy="128466"/>
            <a:chOff x="6668087" y="1297746"/>
            <a:chExt cx="161840" cy="156602"/>
          </a:xfrm>
        </p:grpSpPr>
        <p:cxnSp>
          <p:nvCxnSpPr>
            <p:cNvPr id="15" name="Straight Connector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le 1"/>
          <p:cNvSpPr>
            <a:spLocks noGrp="1"/>
          </p:cNvSpPr>
          <p:nvPr>
            <p:ph type="title"/>
          </p:nvPr>
        </p:nvSpPr>
        <p:spPr>
          <a:xfrm>
            <a:off x="914400" y="228600"/>
            <a:ext cx="6858000" cy="914400"/>
          </a:xfrm>
        </p:spPr>
        <p:txBody>
          <a:bodyPr anchor="b"/>
          <a:lstStyle>
            <a:lvl1pPr algn="l" eaLnBrk="1" latinLnBrk="0" hangingPunct="1">
              <a:buNone/>
              <a:defRPr kumimoji="0" sz="2100" b="0"/>
            </a:lvl1pPr>
            <a:extLst/>
          </a:lstStyle>
          <a:p>
            <a:pPr eaLnBrk="1" latinLnBrk="1" hangingPunct="1"/>
            <a:r>
              <a:rPr lang="en-US" smtClean="0"/>
              <a:t>Click to edit Master title style</a:t>
            </a:r>
            <a:endParaRPr/>
          </a:p>
        </p:txBody>
      </p:sp>
      <p:sp>
        <p:nvSpPr>
          <p:cNvPr id="3" name="Picture Placeholder 2"/>
          <p:cNvSpPr>
            <a:spLocks noGrp="1"/>
          </p:cNvSpPr>
          <p:nvPr>
            <p:ph type="pic" idx="1"/>
          </p:nvPr>
        </p:nvSpPr>
        <p:spPr>
          <a:xfrm>
            <a:off x="366712" y="1905000"/>
            <a:ext cx="8778240" cy="4960144"/>
          </a:xfrm>
        </p:spPr>
        <p:txBody>
          <a:bodyPr/>
          <a:lstStyle>
            <a:lvl1pPr eaLnBrk="1" latinLnBrk="0" hangingPunct="1">
              <a:buNone/>
              <a:defRPr kumimoji="0" sz="3200"/>
            </a:lvl1pPr>
            <a:extLst/>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914400" y="1150144"/>
            <a:ext cx="6858000" cy="685800"/>
          </a:xfrm>
        </p:spPr>
        <p:txBody>
          <a:bodyPr/>
          <a:lstStyle>
            <a:lvl1pPr marL="27432" indent="0" eaLnBrk="1" latinLnBrk="0" hangingPunct="1">
              <a:spcBef>
                <a:spcPts val="0"/>
              </a:spcBef>
              <a:buNone/>
              <a:defRPr kumimoji="0" sz="1400">
                <a:solidFill>
                  <a:srgbClr val="FFFFFF"/>
                </a:solidFill>
              </a:defRPr>
            </a:lvl1pPr>
            <a:lvl2pPr eaLnBrk="1" latinLnBrk="0" hangingPunct="1">
              <a:defRPr kumimoji="0" sz="1200"/>
            </a:lvl2pPr>
            <a:lvl3pPr eaLnBrk="1" latinLnBrk="0" hangingPunct="1">
              <a:defRPr kumimoji="0" sz="1000"/>
            </a:lvl3pPr>
            <a:lvl4pPr eaLnBrk="1" latinLnBrk="0" hangingPunct="1">
              <a:defRPr kumimoji="0" sz="900"/>
            </a:lvl4pPr>
            <a:lvl5pPr eaLnBrk="1" latinLnBrk="0" hangingPunct="1">
              <a:defRPr kumimoji="0" sz="900"/>
            </a:lvl5pPr>
            <a:extLst/>
          </a:lstStyle>
          <a:p>
            <a:pPr lvl="0" eaLnBrk="1" latinLnBrk="1" hangingPunct="1"/>
            <a:r>
              <a:rPr lang="en-US" smtClean="0"/>
              <a:t>Click to edit Master text styles</a:t>
            </a:r>
          </a:p>
        </p:txBody>
      </p:sp>
      <p:grpSp>
        <p:nvGrpSpPr>
          <p:cNvPr id="14" name="Group 17"/>
          <p:cNvGrpSpPr/>
          <p:nvPr/>
        </p:nvGrpSpPr>
        <p:grpSpPr>
          <a:xfrm rot="5400000">
            <a:off x="8666981" y="1371600"/>
            <a:ext cx="132763" cy="128466"/>
            <a:chOff x="6668087" y="1297746"/>
            <a:chExt cx="161840" cy="156602"/>
          </a:xfrm>
        </p:grpSpPr>
        <p:cxnSp>
          <p:nvCxnSpPr>
            <p:cNvPr id="11" name="Straight Connector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 17"/>
          <p:cNvGrpSpPr/>
          <p:nvPr/>
        </p:nvGrpSpPr>
        <p:grpSpPr>
          <a:xfrm rot="5400000">
            <a:off x="8320088" y="1474763"/>
            <a:ext cx="132763" cy="128466"/>
            <a:chOff x="6668087" y="1297746"/>
            <a:chExt cx="161840" cy="156602"/>
          </a:xfrm>
        </p:grpSpPr>
        <p:cxnSp>
          <p:nvCxnSpPr>
            <p:cNvPr id="19" name="Straight Connector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Date Placeholder 4"/>
          <p:cNvSpPr>
            <a:spLocks noGrp="1"/>
          </p:cNvSpPr>
          <p:nvPr>
            <p:ph type="dt" sz="half" idx="10"/>
          </p:nvPr>
        </p:nvSpPr>
        <p:spPr/>
        <p:txBody>
          <a:bodyPr/>
          <a:lstStyle>
            <a:extLst/>
          </a:lstStyle>
          <a:p>
            <a:fld id="{51E20EC5-AC53-4169-941E-EDF10CD23748}" type="datetimeFigureOut">
              <a:rPr kumimoji="0" lang="en-US" smtClean="0"/>
              <a:pPr/>
              <a:t>8/31/2011</a:t>
            </a:fld>
            <a:endParaRPr kumimoji="0" lang="en-US" dirty="0"/>
          </a:p>
        </p:txBody>
      </p:sp>
      <p:sp>
        <p:nvSpPr>
          <p:cNvPr id="6" name="Footer Placeholder 5"/>
          <p:cNvSpPr>
            <a:spLocks noGrp="1"/>
          </p:cNvSpPr>
          <p:nvPr>
            <p:ph type="ftr" sz="quarter" idx="11"/>
          </p:nvPr>
        </p:nvSpPr>
        <p:spPr/>
        <p:txBody>
          <a:bodyPr/>
          <a:lstStyle>
            <a:extLst/>
          </a:lstStyle>
          <a:p>
            <a:endParaRPr kumimoji="0" lang="en-US" dirty="0"/>
          </a:p>
        </p:txBody>
      </p:sp>
      <p:sp>
        <p:nvSpPr>
          <p:cNvPr id="7" name="Slide Number Placeholder 6"/>
          <p:cNvSpPr>
            <a:spLocks noGrp="1"/>
          </p:cNvSpPr>
          <p:nvPr>
            <p:ph type="sldNum" sz="quarter" idx="12"/>
          </p:nvPr>
        </p:nvSpPr>
        <p:spPr/>
        <p:txBody>
          <a:bodyPr/>
          <a:lstStyle>
            <a:extLst/>
          </a:lstStyle>
          <a:p>
            <a:fld id="{1AD93096-5B34-4342-9326-69289CEAE4C2}" type="slidenum">
              <a:rPr kumimoji="0" lang="en-US" smtClean="0"/>
              <a:pPr/>
              <a:t>‹#›</a:t>
            </a:fld>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1"/>
            <a:ext cx="365760" cy="6854456"/>
          </a:xfrm>
          <a:prstGeom prst="rect">
            <a:avLst/>
          </a:prstGeom>
          <a:solidFill>
            <a:srgbClr val="FFFFFF">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8" name="Rectangle 7"/>
          <p:cNvSpPr/>
          <p:nvPr/>
        </p:nvSpPr>
        <p:spPr>
          <a:xfrm>
            <a:off x="255291" y="5047394"/>
            <a:ext cx="73152" cy="16916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9" name="Rectangle 8"/>
          <p:cNvSpPr/>
          <p:nvPr/>
        </p:nvSpPr>
        <p:spPr>
          <a:xfrm>
            <a:off x="255291" y="4796819"/>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0" name="Rectangle 9"/>
          <p:cNvSpPr/>
          <p:nvPr/>
        </p:nvSpPr>
        <p:spPr>
          <a:xfrm>
            <a:off x="255291" y="4637685"/>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1" name="Rectangle 10"/>
          <p:cNvSpPr/>
          <p:nvPr/>
        </p:nvSpPr>
        <p:spPr>
          <a:xfrm>
            <a:off x="255291" y="4542559"/>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a:endParaRPr kumimoji="0" lang="en-US" dirty="0"/>
          </a:p>
        </p:txBody>
      </p:sp>
      <p:sp>
        <p:nvSpPr>
          <p:cNvPr id="22" name="Title Placeholder 21"/>
          <p:cNvSpPr>
            <a:spLocks noGrp="1"/>
          </p:cNvSpPr>
          <p:nvPr>
            <p:ph type="title"/>
          </p:nvPr>
        </p:nvSpPr>
        <p:spPr>
          <a:xfrm>
            <a:off x="914400" y="512064"/>
            <a:ext cx="7772400" cy="914400"/>
          </a:xfrm>
          <a:prstGeom prst="rect">
            <a:avLst/>
          </a:prstGeom>
        </p:spPr>
        <p:txBody>
          <a:bodyPr vert="horz" anchor="t">
            <a:noAutofit/>
          </a:bodyPr>
          <a:lstStyle>
            <a:extLst/>
          </a:lstStyle>
          <a:p>
            <a:pPr eaLnBrk="1" latinLnBrk="1" hangingPunct="1"/>
            <a:r>
              <a:rPr kumimoji="0" lang="en-US" smtClean="0"/>
              <a:t>Click to edit Master title style</a:t>
            </a:r>
          </a:p>
        </p:txBody>
      </p:sp>
      <p:sp>
        <p:nvSpPr>
          <p:cNvPr id="13" name="Text Placeholder 12"/>
          <p:cNvSpPr>
            <a:spLocks noGrp="1"/>
          </p:cNvSpPr>
          <p:nvPr>
            <p:ph type="body" idx="1"/>
          </p:nvPr>
        </p:nvSpPr>
        <p:spPr>
          <a:xfrm>
            <a:off x="914400" y="1783560"/>
            <a:ext cx="7772400" cy="4572000"/>
          </a:xfrm>
          <a:prstGeom prst="rect">
            <a:avLst/>
          </a:prstGeom>
        </p:spPr>
        <p:txBody>
          <a:bodyPr vert="horz">
            <a:normAutofit/>
          </a:bodyPr>
          <a:lstStyle>
            <a:extLst/>
          </a:lstStyle>
          <a:p>
            <a:pPr lvl="0" eaLnBrk="1" latinLnBrk="1" hangingPunct="1"/>
            <a:r>
              <a:rPr kumimoji="0" lang="en-US" smtClean="0"/>
              <a:t>Click to edit Master text styles</a:t>
            </a:r>
          </a:p>
          <a:p>
            <a:pPr lvl="1" eaLnBrk="1" latinLnBrk="1" hangingPunct="1"/>
            <a:r>
              <a:rPr kumimoji="0" lang="en-US" smtClean="0"/>
              <a:t>Second level</a:t>
            </a:r>
          </a:p>
          <a:p>
            <a:pPr lvl="2" eaLnBrk="1" latinLnBrk="1" hangingPunct="1"/>
            <a:r>
              <a:rPr kumimoji="0" lang="en-US" smtClean="0"/>
              <a:t>Third level</a:t>
            </a:r>
          </a:p>
          <a:p>
            <a:pPr lvl="3" eaLnBrk="1" latinLnBrk="1" hangingPunct="1"/>
            <a:r>
              <a:rPr kumimoji="0" lang="en-US" smtClean="0"/>
              <a:t>Fourth level</a:t>
            </a:r>
          </a:p>
          <a:p>
            <a:pPr lvl="4" eaLnBrk="1" latinLnBrk="1" hangingPunct="1"/>
            <a:r>
              <a:rPr kumimoji="0" lang="en-US" smtClean="0"/>
              <a:t>Fifth level</a:t>
            </a:r>
            <a:endParaRPr kumimoji="0" lang="en-US"/>
          </a:p>
        </p:txBody>
      </p:sp>
      <p:sp>
        <p:nvSpPr>
          <p:cNvPr id="14" name="Date Placeholder 13"/>
          <p:cNvSpPr>
            <a:spLocks noGrp="1"/>
          </p:cNvSpPr>
          <p:nvPr>
            <p:ph type="dt" sz="half" idx="2"/>
          </p:nvPr>
        </p:nvSpPr>
        <p:spPr>
          <a:xfrm>
            <a:off x="6477000" y="6416675"/>
            <a:ext cx="2133600" cy="365125"/>
          </a:xfrm>
          <a:prstGeom prst="rect">
            <a:avLst/>
          </a:prstGeom>
        </p:spPr>
        <p:txBody>
          <a:bodyPr vert="horz" anchor="b"/>
          <a:lstStyle>
            <a:lvl1pPr algn="l" eaLnBrk="1" latinLnBrk="0" hangingPunct="1">
              <a:defRPr kumimoji="0" sz="1100">
                <a:solidFill>
                  <a:schemeClr val="tx2"/>
                </a:solidFill>
              </a:defRPr>
            </a:lvl1pPr>
            <a:extLst/>
          </a:lstStyle>
          <a:p>
            <a:fld id="{8D3816DF-213E-421B-92D3-C068DBB023D6}" type="datetimeFigureOut">
              <a:rPr kumimoji="0" lang="en-US" smtClean="0">
                <a:solidFill>
                  <a:schemeClr val="tx2"/>
                </a:solidFill>
              </a:rPr>
              <a:pPr/>
              <a:t>8/31/2011</a:t>
            </a:fld>
            <a:endParaRPr kumimoji="0" lang="en-US" sz="1100" dirty="0">
              <a:solidFill>
                <a:schemeClr val="tx2"/>
              </a:solidFill>
            </a:endParaRPr>
          </a:p>
        </p:txBody>
      </p:sp>
      <p:sp>
        <p:nvSpPr>
          <p:cNvPr id="3" name="Footer Placeholder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100">
                <a:solidFill>
                  <a:schemeClr val="tx2"/>
                </a:solidFill>
              </a:defRPr>
            </a:lvl1pPr>
            <a:extLst/>
          </a:lstStyle>
          <a:p>
            <a:pPr algn="r"/>
            <a:endParaRPr kumimoji="0" lang="en-US" sz="1100" dirty="0">
              <a:solidFill>
                <a:schemeClr val="tx2"/>
              </a:solidFill>
            </a:endParaRPr>
          </a:p>
        </p:txBody>
      </p:sp>
      <p:sp>
        <p:nvSpPr>
          <p:cNvPr id="23" name="Slide Number Placeholder 22"/>
          <p:cNvSpPr>
            <a:spLocks noGrp="1"/>
          </p:cNvSpPr>
          <p:nvPr>
            <p:ph type="sldNum" sz="quarter" idx="4"/>
          </p:nvPr>
        </p:nvSpPr>
        <p:spPr>
          <a:xfrm>
            <a:off x="8610600" y="6416675"/>
            <a:ext cx="457200" cy="365125"/>
          </a:xfrm>
          <a:prstGeom prst="rect">
            <a:avLst/>
          </a:prstGeom>
        </p:spPr>
        <p:txBody>
          <a:bodyPr vert="horz" anchor="b"/>
          <a:lstStyle>
            <a:lvl1pPr algn="l" eaLnBrk="1" latinLnBrk="0" hangingPunct="1">
              <a:defRPr kumimoji="0" sz="1200">
                <a:solidFill>
                  <a:schemeClr val="tx2"/>
                </a:solidFill>
              </a:defRPr>
            </a:lvl1pPr>
            <a:extLst/>
          </a:lstStyle>
          <a:p>
            <a:pPr algn="l"/>
            <a:fld id="{72AC53DF-4216-466D-99A7-94400E6C2A25}" type="slidenum">
              <a:rPr kumimoji="0" lang="en-US" sz="1200" smtClean="0">
                <a:solidFill>
                  <a:schemeClr val="tx2"/>
                </a:solidFill>
              </a:rPr>
              <a:pPr algn="l"/>
              <a:t>‹#›</a:t>
            </a:fld>
            <a:endParaRPr kumimoji="0" lang="en-US" sz="120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rtl="0" eaLnBrk="1" latinLnBrk="0" hangingPunct="1">
        <a:spcBef>
          <a:spcPct val="0"/>
        </a:spcBef>
        <a:buNone/>
        <a:defRPr kumimoji="0" sz="4000" kern="1200" spc="-150" baseline="0">
          <a:solidFill>
            <a:schemeClr val="tx2">
              <a:satMod val="200000"/>
            </a:schemeClr>
          </a:solidFill>
          <a:effectLst>
            <a:outerShdw blurRad="50800" dist="50800" dir="2700000" algn="tl" rotWithShape="0">
              <a:srgbClr val="000000">
                <a:alpha val="43137"/>
              </a:srgbClr>
            </a:outerShdw>
          </a:effectLst>
          <a:latin typeface="+mj-lt"/>
          <a:ea typeface="+mj-ea"/>
          <a:cs typeface="+mj-cs"/>
        </a:defRPr>
      </a:lvl1pPr>
      <a:extLst/>
    </p:titleStyle>
    <p:bodyStyle>
      <a:lvl1pPr marL="411480" indent="-342900" algn="l" rtl="0" eaLnBrk="1" latinLnBrk="0" hangingPunct="1">
        <a:spcBef>
          <a:spcPts val="700"/>
        </a:spcBef>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8.gif"/><Relationship Id="rId3" Type="http://schemas.openxmlformats.org/officeDocument/2006/relationships/notesSlide" Target="../notesSlides/notesSlide14.xml"/><Relationship Id="rId7" Type="http://schemas.openxmlformats.org/officeDocument/2006/relationships/image" Target="../media/image27.png"/><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6.jpe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tags" Target="../tags/tag1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tags" Target="../tags/tag11.xml"/><Relationship Id="rId5" Type="http://schemas.openxmlformats.org/officeDocument/2006/relationships/image" Target="../media/image42.jpe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12.xml"/><Relationship Id="rId5" Type="http://schemas.openxmlformats.org/officeDocument/2006/relationships/image" Target="../media/image6.jpe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13.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14.xml"/><Relationship Id="rId6" Type="http://schemas.openxmlformats.org/officeDocument/2006/relationships/image" Target="../media/image6.jpe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tags" Target="../tags/tag15.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27.xml"/><Relationship Id="rId7"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tags" Target="../tags/tag1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17.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18.xml"/><Relationship Id="rId6" Type="http://schemas.openxmlformats.org/officeDocument/2006/relationships/image" Target="../media/image6.jpeg"/><Relationship Id="rId5" Type="http://schemas.openxmlformats.org/officeDocument/2006/relationships/image" Target="../media/image58.png"/><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4.gif"/></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19.xml"/><Relationship Id="rId6" Type="http://schemas.openxmlformats.org/officeDocument/2006/relationships/image" Target="../media/image41.png"/><Relationship Id="rId5" Type="http://schemas.openxmlformats.org/officeDocument/2006/relationships/image" Target="../media/image60.pn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20.xml"/><Relationship Id="rId5" Type="http://schemas.openxmlformats.org/officeDocument/2006/relationships/image" Target="../media/image63.jpe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xml"/><Relationship Id="rId5" Type="http://schemas.openxmlformats.org/officeDocument/2006/relationships/image" Target="../media/image6.jpe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6.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4" name="Rectangle 3"/>
          <p:cNvSpPr>
            <a:spLocks noGrp="1"/>
          </p:cNvSpPr>
          <p:nvPr>
            <p:ph type="ctrTitle"/>
          </p:nvPr>
        </p:nvSpPr>
        <p:spPr/>
        <p:txBody>
          <a:bodyPr/>
          <a:lstStyle>
            <a:extLst/>
          </a:lstStyle>
          <a:p>
            <a:r>
              <a:rPr lang="en-GB" dirty="0" smtClean="0">
                <a:solidFill>
                  <a:schemeClr val="accent1"/>
                </a:solidFill>
              </a:rPr>
              <a:t>3</a:t>
            </a:r>
            <a:r>
              <a:rPr dirty="0" smtClean="0">
                <a:solidFill>
                  <a:schemeClr val="accent1"/>
                </a:solidFill>
              </a:rPr>
              <a:t>.</a:t>
            </a:r>
            <a:r>
              <a:rPr lang="en-GB" dirty="0" smtClean="0">
                <a:solidFill>
                  <a:schemeClr val="accent1"/>
                </a:solidFill>
              </a:rPr>
              <a:t>3.</a:t>
            </a:r>
            <a:r>
              <a:rPr dirty="0" smtClean="0">
                <a:solidFill>
                  <a:schemeClr val="accent1"/>
                </a:solidFill>
              </a:rPr>
              <a:t> </a:t>
            </a:r>
            <a:r>
              <a:rPr lang="en-GB" cap="small" dirty="0" smtClean="0"/>
              <a:t>Introduction to Real-time Physics III</a:t>
            </a:r>
            <a:endParaRPr lang="en-US" cap="small" dirty="0"/>
          </a:p>
        </p:txBody>
      </p:sp>
      <p:sp>
        <p:nvSpPr>
          <p:cNvPr id="5" name="Rectangle 4"/>
          <p:cNvSpPr>
            <a:spLocks noGrp="1"/>
          </p:cNvSpPr>
          <p:nvPr>
            <p:ph type="subTitle" idx="1"/>
          </p:nvPr>
        </p:nvSpPr>
        <p:spPr>
          <a:xfrm>
            <a:off x="2071670" y="1000108"/>
            <a:ext cx="6686569" cy="457200"/>
          </a:xfrm>
        </p:spPr>
        <p:txBody>
          <a:bodyPr>
            <a:normAutofit fontScale="85000" lnSpcReduction="10000"/>
          </a:bodyPr>
          <a:lstStyle>
            <a:extLst/>
          </a:lstStyle>
          <a:p>
            <a:r>
              <a:rPr lang="en-US" dirty="0" smtClean="0"/>
              <a:t>Continued overview of core principles behind real-time physics systems</a:t>
            </a:r>
            <a:endParaRPr lang="en-US" dirty="0"/>
          </a:p>
        </p:txBody>
      </p:sp>
      <p:pic>
        <p:nvPicPr>
          <p:cNvPr id="6" name="Picture 2"/>
          <p:cNvPicPr>
            <a:picLocks noChangeAspect="1" noChangeArrowheads="1"/>
          </p:cNvPicPr>
          <p:nvPr/>
        </p:nvPicPr>
        <p:blipFill>
          <a:blip r:embed="rId3" cstate="print"/>
          <a:srcRect/>
          <a:stretch>
            <a:fillRect/>
          </a:stretch>
        </p:blipFill>
        <p:spPr bwMode="auto">
          <a:xfrm>
            <a:off x="2435072" y="2500306"/>
            <a:ext cx="4565820" cy="25003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3D Orientation: </a:t>
            </a:r>
            <a:r>
              <a:rPr lang="en-US" sz="3600" spc="-15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Quaternions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7358114" cy="1785950"/>
          </a:xfrm>
        </p:spPr>
        <p:txBody>
          <a:bodyPr>
            <a:noAutofit/>
          </a:bodyPr>
          <a:lstStyle/>
          <a:p>
            <a:pPr marL="0">
              <a:lnSpc>
                <a:spcPct val="114000"/>
              </a:lnSpc>
              <a:spcAft>
                <a:spcPts val="600"/>
              </a:spcAft>
              <a:buNone/>
            </a:pPr>
            <a:r>
              <a:rPr lang="en-GB" sz="2000" dirty="0" smtClean="0"/>
              <a:t>Crucially, if the original two </a:t>
            </a:r>
            <a:r>
              <a:rPr lang="en-GB" sz="2000" dirty="0" err="1" smtClean="0"/>
              <a:t>quaternions</a:t>
            </a:r>
            <a:r>
              <a:rPr lang="en-GB" sz="2000" dirty="0" smtClean="0"/>
              <a:t> represent rotations (as defined above), then the resulting quaternion is equivalent to the two rotations combined. </a:t>
            </a:r>
          </a:p>
          <a:p>
            <a:pPr marL="0">
              <a:lnSpc>
                <a:spcPct val="114000"/>
              </a:lnSpc>
              <a:spcAft>
                <a:spcPts val="600"/>
              </a:spcAft>
              <a:buNone/>
            </a:pPr>
            <a:r>
              <a:rPr lang="en-GB" sz="2000" dirty="0" smtClean="0"/>
              <a:t>As defined, all orientation </a:t>
            </a:r>
            <a:r>
              <a:rPr lang="en-GB" sz="2000" dirty="0" err="1" smtClean="0"/>
              <a:t>quaternions</a:t>
            </a:r>
            <a:r>
              <a:rPr lang="en-GB" sz="2000" dirty="0" smtClean="0"/>
              <a:t> will have a length of exact one. The length of a quaternion is determined using Pythagoras’s theory. For orientations a quaternion can be normalised in the same way as for a normal vector.</a:t>
            </a:r>
          </a:p>
          <a:p>
            <a:pPr marL="0">
              <a:lnSpc>
                <a:spcPct val="114000"/>
              </a:lnSpc>
              <a:spcAft>
                <a:spcPts val="600"/>
              </a:spcAft>
              <a:buNone/>
            </a:pPr>
            <a:endParaRPr lang="en-GB" sz="2000" dirty="0" smtClean="0"/>
          </a:p>
          <a:p>
            <a:pPr marL="0">
              <a:lnSpc>
                <a:spcPct val="114000"/>
              </a:lnSpc>
              <a:spcAft>
                <a:spcPts val="600"/>
              </a:spcAft>
              <a:buNone/>
            </a:pPr>
            <a:r>
              <a:rPr lang="en-GB" sz="2000" dirty="0" smtClean="0"/>
              <a:t>A normalised quaternion can be thought of as giving a point                     on the surface of a four-dimensional sphere.</a:t>
            </a:r>
          </a:p>
          <a:p>
            <a:pPr marL="0">
              <a:lnSpc>
                <a:spcPct val="114000"/>
              </a:lnSpc>
              <a:spcAft>
                <a:spcPts val="600"/>
              </a:spcAft>
              <a:buNone/>
            </a:pPr>
            <a:r>
              <a:rPr lang="en-GB" sz="2000" dirty="0" smtClean="0"/>
              <a:t>Due to floating point numerical inaccuracies, it is good                          practice to re-normalized </a:t>
            </a:r>
            <a:r>
              <a:rPr lang="en-GB" sz="2000" dirty="0" err="1" smtClean="0"/>
              <a:t>quaternions</a:t>
            </a:r>
            <a:r>
              <a:rPr lang="en-GB" sz="2000" dirty="0" smtClean="0"/>
              <a:t> following the                          application of several numerical operations.</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8" name="Picture 2"/>
          <p:cNvPicPr>
            <a:picLocks noChangeAspect="1" noChangeArrowheads="1"/>
          </p:cNvPicPr>
          <p:nvPr/>
        </p:nvPicPr>
        <p:blipFill>
          <a:blip r:embed="rId4" cstate="print">
            <a:clrChange>
              <a:clrFrom>
                <a:srgbClr val="FFFFE5"/>
              </a:clrFrom>
              <a:clrTo>
                <a:srgbClr val="FFFFE5">
                  <a:alpha val="0"/>
                </a:srgbClr>
              </a:clrTo>
            </a:clrChange>
          </a:blip>
          <a:srcRect/>
          <a:stretch>
            <a:fillRect/>
          </a:stretch>
        </p:blipFill>
        <p:spPr bwMode="auto">
          <a:xfrm>
            <a:off x="6759443" y="4462502"/>
            <a:ext cx="2313151" cy="2252646"/>
          </a:xfrm>
          <a:prstGeom prst="rect">
            <a:avLst/>
          </a:prstGeom>
          <a:noFill/>
          <a:ln w="9525">
            <a:noFill/>
            <a:miter lim="800000"/>
            <a:headEnd/>
            <a:tailEnd/>
          </a:ln>
          <a:effectLst/>
        </p:spPr>
      </p:pic>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59393"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715272" y="1428736"/>
            <a:ext cx="932599" cy="2500330"/>
          </a:xfrm>
          <a:prstGeom prst="rect">
            <a:avLst/>
          </a:prstGeom>
          <a:noFill/>
        </p:spPr>
      </p:pic>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59396"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281244" y="4143380"/>
            <a:ext cx="3219450" cy="495300"/>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9393"/>
                                        </p:tgtEl>
                                        <p:attrNameLst>
                                          <p:attrName>style.visibility</p:attrName>
                                        </p:attrNameLst>
                                      </p:cBhvr>
                                      <p:to>
                                        <p:strVal val="visible"/>
                                      </p:to>
                                    </p:set>
                                    <p:animEffect transition="in" filter="fade">
                                      <p:cBhvr>
                                        <p:cTn id="10" dur="500"/>
                                        <p:tgtEl>
                                          <p:spTgt spid="59393"/>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fade">
                                      <p:cBhvr>
                                        <p:cTn id="14" dur="500"/>
                                        <p:tgtEl>
                                          <p:spTgt spid="1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xEl>
                                              <p:pRg st="1" end="1"/>
                                            </p:txEl>
                                          </p:spTgt>
                                        </p:tgtEl>
                                        <p:attrNameLst>
                                          <p:attrName>style.visibility</p:attrName>
                                        </p:attrNameLst>
                                      </p:cBhvr>
                                      <p:to>
                                        <p:strVal val="visible"/>
                                      </p:to>
                                    </p:set>
                                    <p:animEffect transition="in" filter="fade">
                                      <p:cBhvr>
                                        <p:cTn id="19" dur="500"/>
                                        <p:tgtEl>
                                          <p:spTgt spid="18">
                                            <p:txEl>
                                              <p:pRg st="1" end="1"/>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9396"/>
                                        </p:tgtEl>
                                        <p:attrNameLst>
                                          <p:attrName>style.visibility</p:attrName>
                                        </p:attrNameLst>
                                      </p:cBhvr>
                                      <p:to>
                                        <p:strVal val="visible"/>
                                      </p:to>
                                    </p:set>
                                    <p:animEffect transition="in" filter="fade">
                                      <p:cBhvr>
                                        <p:cTn id="23" dur="500"/>
                                        <p:tgtEl>
                                          <p:spTgt spid="5939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xEl>
                                              <p:pRg st="3" end="3"/>
                                            </p:txEl>
                                          </p:spTgt>
                                        </p:tgtEl>
                                        <p:attrNameLst>
                                          <p:attrName>style.visibility</p:attrName>
                                        </p:attrNameLst>
                                      </p:cBhvr>
                                      <p:to>
                                        <p:strVal val="visible"/>
                                      </p:to>
                                    </p:set>
                                    <p:animEffect transition="in" filter="fade">
                                      <p:cBhvr>
                                        <p:cTn id="28" dur="500"/>
                                        <p:tgtEl>
                                          <p:spTgt spid="18">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xEl>
                                              <p:pRg st="4" end="4"/>
                                            </p:txEl>
                                          </p:spTgt>
                                        </p:tgtEl>
                                        <p:attrNameLst>
                                          <p:attrName>style.visibility</p:attrName>
                                        </p:attrNameLst>
                                      </p:cBhvr>
                                      <p:to>
                                        <p:strVal val="visible"/>
                                      </p:to>
                                    </p:set>
                                    <p:animEffect transition="in" filter="fade">
                                      <p:cBhvr>
                                        <p:cTn id="33"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3D Orientation: </a:t>
            </a:r>
            <a:r>
              <a:rPr lang="en-US" sz="3600" spc="-15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Quaternions</a:t>
            </a:r>
            <a:r>
              <a:rPr lang="en-US"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 Rotating </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Assume a scaled axis representation is used to represent an amount of rotation. An orientation quaternion, θ, can be updated to include an added amount of rotation as follows:</a:t>
            </a:r>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71682" name="Picture 2" descr="http://farm1.static.flickr.com/197/463050619_d0fb9f96b2.jpg?v=0"/>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167318" y="3064245"/>
            <a:ext cx="3976682" cy="3793755"/>
          </a:xfrm>
          <a:prstGeom prst="rect">
            <a:avLst/>
          </a:prstGeom>
          <a:noFill/>
        </p:spPr>
      </p:pic>
      <p:sp>
        <p:nvSpPr>
          <p:cNvPr id="7168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7168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286116" y="2571744"/>
            <a:ext cx="1952625" cy="552450"/>
          </a:xfrm>
          <a:prstGeom prst="rect">
            <a:avLst/>
          </a:prstGeom>
          <a:noFill/>
        </p:spPr>
      </p:pic>
      <p:sp>
        <p:nvSpPr>
          <p:cNvPr id="71685" name="Rectangle 5"/>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68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71686"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010024" y="4957782"/>
            <a:ext cx="419100" cy="1257300"/>
          </a:xfrm>
          <a:prstGeom prst="rect">
            <a:avLst/>
          </a:prstGeom>
          <a:noFill/>
        </p:spPr>
      </p:pic>
      <p:sp>
        <p:nvSpPr>
          <p:cNvPr id="19" name="Text Placeholder 5"/>
          <p:cNvSpPr>
            <a:spLocks noGrp="1"/>
          </p:cNvSpPr>
          <p:nvPr>
            <p:ph type="body" idx="4294967295"/>
          </p:nvPr>
        </p:nvSpPr>
        <p:spPr>
          <a:xfrm>
            <a:off x="500034" y="3214686"/>
            <a:ext cx="4929222" cy="1785950"/>
          </a:xfrm>
        </p:spPr>
        <p:txBody>
          <a:bodyPr>
            <a:noAutofit/>
          </a:bodyPr>
          <a:lstStyle/>
          <a:p>
            <a:pPr marL="0">
              <a:lnSpc>
                <a:spcPct val="114000"/>
              </a:lnSpc>
              <a:spcAft>
                <a:spcPts val="600"/>
              </a:spcAft>
              <a:buNone/>
            </a:pPr>
            <a:r>
              <a:rPr lang="en-GB" sz="2000" dirty="0" smtClean="0"/>
              <a:t>Where </a:t>
            </a:r>
            <a:r>
              <a:rPr lang="en-GB" sz="2000" dirty="0" err="1" smtClean="0"/>
              <a:t>Δθ</a:t>
            </a:r>
            <a:r>
              <a:rPr lang="en-GB" sz="2000" dirty="0" smtClean="0"/>
              <a:t> is a (non-normalised) quaternion holding the angular change built from a scaled axis representation of the amount of rotation and is formed using the x, y and z rotation components as: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fade">
                                      <p:cBhvr>
                                        <p:cTn id="7" dur="500"/>
                                        <p:tgtEl>
                                          <p:spTgt spid="716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1683"/>
                                        </p:tgtEl>
                                        <p:attrNameLst>
                                          <p:attrName>style.visibility</p:attrName>
                                        </p:attrNameLst>
                                      </p:cBhvr>
                                      <p:to>
                                        <p:strVal val="visible"/>
                                      </p:to>
                                    </p:set>
                                    <p:animEffect transition="in" filter="fade">
                                      <p:cBhvr>
                                        <p:cTn id="15" dur="500"/>
                                        <p:tgtEl>
                                          <p:spTgt spid="7168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xEl>
                                              <p:pRg st="0" end="0"/>
                                            </p:txEl>
                                          </p:spTgt>
                                        </p:tgtEl>
                                        <p:attrNameLst>
                                          <p:attrName>style.visibility</p:attrName>
                                        </p:attrNameLst>
                                      </p:cBhvr>
                                      <p:to>
                                        <p:strVal val="visible"/>
                                      </p:to>
                                    </p:set>
                                    <p:animEffect transition="in" filter="fade">
                                      <p:cBhvr>
                                        <p:cTn id="19" dur="500"/>
                                        <p:tgtEl>
                                          <p:spTgt spid="19">
                                            <p:txEl>
                                              <p:pRg st="0" end="0"/>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1686"/>
                                        </p:tgtEl>
                                        <p:attrNameLst>
                                          <p:attrName>style.visibility</p:attrName>
                                        </p:attrNameLst>
                                      </p:cBhvr>
                                      <p:to>
                                        <p:strVal val="visible"/>
                                      </p:to>
                                    </p:set>
                                    <p:animEffect transition="in" filter="fade">
                                      <p:cBhvr>
                                        <p:cTn id="23" dur="500"/>
                                        <p:tgtEl>
                                          <p:spTgt spid="71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428596" y="571480"/>
            <a:ext cx="828680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3D Orientation: </a:t>
            </a:r>
            <a:r>
              <a:rPr lang="en-US" sz="3600" spc="-15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Quaternions</a:t>
            </a:r>
            <a:r>
              <a:rPr lang="en-US"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 Matrix Conversion</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In order to convert a quaternion into a 3x3 rotation matrix or a 4x4 transform matrix (e.g. when converting a rotation into a transform to be used during rendering) the axis and angle is extracted from the quaternion and then converted into rotation matrix form as:</a:t>
            </a:r>
          </a:p>
          <a:p>
            <a:pPr marL="0">
              <a:lnSpc>
                <a:spcPct val="114000"/>
              </a:lnSpc>
              <a:spcAft>
                <a:spcPts val="600"/>
              </a:spcAft>
              <a:buNone/>
            </a:pPr>
            <a:endParaRPr lang="en-GB" sz="2000" dirty="0" smtClean="0"/>
          </a:p>
          <a:p>
            <a:pPr marL="0">
              <a:lnSpc>
                <a:spcPct val="114000"/>
              </a:lnSpc>
              <a:spcAft>
                <a:spcPts val="600"/>
              </a:spcAft>
              <a:buNone/>
            </a:pPr>
            <a:endParaRPr lang="en-GB" sz="1000" dirty="0" smtClean="0"/>
          </a:p>
          <a:p>
            <a:pPr marL="0">
              <a:lnSpc>
                <a:spcPct val="114000"/>
              </a:lnSpc>
              <a:spcAft>
                <a:spcPts val="600"/>
              </a:spcAft>
              <a:buNone/>
            </a:pPr>
            <a:endParaRPr lang="en-GB" sz="1000" dirty="0" smtClean="0"/>
          </a:p>
          <a:p>
            <a:pPr marL="0">
              <a:lnSpc>
                <a:spcPct val="114000"/>
              </a:lnSpc>
              <a:spcAft>
                <a:spcPts val="600"/>
              </a:spcAft>
              <a:buNone/>
            </a:pPr>
            <a:r>
              <a:rPr lang="en-GB" sz="2000" dirty="0" smtClean="0"/>
              <a:t>where w, x, y, and z are the components of the quaternion. When expressed as a 4x4 transform matrix this becomes  (where </a:t>
            </a:r>
            <a:r>
              <a:rPr lang="en-GB" sz="2000" dirty="0" err="1" smtClean="0"/>
              <a:t>p</a:t>
            </a:r>
            <a:r>
              <a:rPr lang="en-GB" sz="2000" baseline="-25000" dirty="0" err="1" smtClean="0"/>
              <a:t>x</a:t>
            </a:r>
            <a:r>
              <a:rPr lang="en-GB" sz="2000" dirty="0" smtClean="0"/>
              <a:t>, </a:t>
            </a:r>
            <a:r>
              <a:rPr lang="en-GB" sz="2000" dirty="0" err="1" smtClean="0"/>
              <a:t>p</a:t>
            </a:r>
            <a:r>
              <a:rPr lang="en-GB" sz="2000" baseline="-25000" dirty="0" err="1" smtClean="0"/>
              <a:t>y</a:t>
            </a:r>
            <a:r>
              <a:rPr lang="en-GB" sz="2000" dirty="0" smtClean="0"/>
              <a:t>, </a:t>
            </a:r>
            <a:r>
              <a:rPr lang="en-GB" sz="2000" dirty="0" err="1" smtClean="0"/>
              <a:t>p</a:t>
            </a:r>
            <a:r>
              <a:rPr lang="en-GB" sz="2000" baseline="-25000" dirty="0" err="1" smtClean="0"/>
              <a:t>z</a:t>
            </a:r>
            <a:r>
              <a:rPr lang="en-GB" sz="2000" dirty="0" smtClean="0"/>
              <a:t> is the centre position): </a:t>
            </a:r>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7168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71685" name="Rectangle 5"/>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7168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19"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9572660" y="142852"/>
            <a:ext cx="1104900" cy="2962275"/>
          </a:xfrm>
          <a:prstGeom prst="rect">
            <a:avLst/>
          </a:prstGeom>
          <a:noFill/>
        </p:spPr>
      </p:pic>
      <p:pic>
        <p:nvPicPr>
          <p:cNvPr id="20"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9286908" y="3429000"/>
            <a:ext cx="5810250" cy="933450"/>
          </a:xfrm>
          <a:prstGeom prst="rect">
            <a:avLst/>
          </a:prstGeom>
          <a:noFill/>
        </p:spPr>
      </p:pic>
      <p:sp>
        <p:nvSpPr>
          <p:cNvPr id="7987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79873"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838224" y="2928942"/>
            <a:ext cx="7162800" cy="1143000"/>
          </a:xfrm>
          <a:prstGeom prst="rect">
            <a:avLst/>
          </a:prstGeom>
          <a:noFill/>
        </p:spPr>
      </p:pic>
      <p:sp>
        <p:nvSpPr>
          <p:cNvPr id="7987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79876"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828699" y="5357836"/>
            <a:ext cx="7172325" cy="142875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9873"/>
                                        </p:tgtEl>
                                        <p:attrNameLst>
                                          <p:attrName>style.visibility</p:attrName>
                                        </p:attrNameLst>
                                      </p:cBhvr>
                                      <p:to>
                                        <p:strVal val="visible"/>
                                      </p:to>
                                    </p:set>
                                    <p:animEffect transition="in" filter="fade">
                                      <p:cBhvr>
                                        <p:cTn id="11" dur="500"/>
                                        <p:tgtEl>
                                          <p:spTgt spid="7987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animEffect transition="in" filter="fade">
                                      <p:cBhvr>
                                        <p:cTn id="15" dur="500"/>
                                        <p:tgtEl>
                                          <p:spTgt spid="18">
                                            <p:txEl>
                                              <p:pRg st="4" end="4"/>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9876"/>
                                        </p:tgtEl>
                                        <p:attrNameLst>
                                          <p:attrName>style.visibility</p:attrName>
                                        </p:attrNameLst>
                                      </p:cBhvr>
                                      <p:to>
                                        <p:strVal val="visible"/>
                                      </p:to>
                                    </p:set>
                                    <p:animEffect transition="in" filter="fade">
                                      <p:cBhvr>
                                        <p:cTn id="19" dur="500"/>
                                        <p:tgtEl>
                                          <p:spTgt spid="79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cap="small" dirty="0" smtClean="0">
                <a:solidFill>
                  <a:schemeClr val="accent1"/>
                </a:solidFill>
              </a:rPr>
              <a:t>Angular Velocity and Acceleration</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Modelling of angular velocity and acceleration</a:t>
            </a:r>
            <a:endParaRPr lang="en-US" sz="2400" dirty="0" smtClean="0"/>
          </a:p>
          <a:p>
            <a:endParaRPr lang="en-US" dirty="0"/>
          </a:p>
        </p:txBody>
      </p:sp>
      <p:pic>
        <p:nvPicPr>
          <p:cNvPr id="61442" name="Picture 2" descr="http://www.physics.ucla.edu/demoweb/demomanual/mechanics/rotional_inertia/rotational_acceleration1.gif"/>
          <p:cNvPicPr>
            <a:picLocks noChangeAspect="1" noChangeArrowheads="1"/>
          </p:cNvPicPr>
          <p:nvPr/>
        </p:nvPicPr>
        <p:blipFill>
          <a:blip r:embed="rId3" cstate="print">
            <a:duotone>
              <a:prstClr val="black"/>
              <a:srgbClr val="FFFF99">
                <a:tint val="45000"/>
                <a:satMod val="400000"/>
              </a:srgbClr>
            </a:duotone>
          </a:blip>
          <a:srcRect/>
          <a:stretch>
            <a:fillRect/>
          </a:stretch>
        </p:blipFill>
        <p:spPr bwMode="auto">
          <a:xfrm>
            <a:off x="3400449" y="714356"/>
            <a:ext cx="5172079" cy="33195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1442"/>
                                        </p:tgtEl>
                                        <p:attrNameLst>
                                          <p:attrName>style.visibility</p:attrName>
                                        </p:attrNameLst>
                                      </p:cBhvr>
                                      <p:to>
                                        <p:strVal val="visible"/>
                                      </p:to>
                                    </p:set>
                                    <p:animEffect transition="in" filter="fade">
                                      <p:cBhvr>
                                        <p:cTn id="7" dur="500"/>
                                        <p:tgtEl>
                                          <p:spTgt spid="61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Angular Velocity</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The scaled axis representation can be used to represent the direction and speed of rotation, i.e. the angular velocity can be decomposed into an axis and rate of angular change as (where </a:t>
            </a:r>
            <a:r>
              <a:rPr lang="en-GB" sz="2000" i="1" dirty="0" smtClean="0"/>
              <a:t>a</a:t>
            </a:r>
            <a:r>
              <a:rPr lang="en-GB" sz="2000" dirty="0" smtClean="0"/>
              <a:t> is the axis of spin and </a:t>
            </a:r>
            <a:r>
              <a:rPr lang="en-GB" sz="2000" i="1" dirty="0" smtClean="0"/>
              <a:t>r</a:t>
            </a:r>
            <a:r>
              <a:rPr lang="en-GB" sz="2000" dirty="0" smtClean="0"/>
              <a:t> is the rate of spin in radians s</a:t>
            </a:r>
            <a:r>
              <a:rPr lang="en-GB" sz="2000" baseline="30000" dirty="0" smtClean="0"/>
              <a:t>-1</a:t>
            </a:r>
            <a:r>
              <a:rPr lang="en-GB" sz="2000" dirty="0" smtClean="0"/>
              <a:t>)</a:t>
            </a:r>
          </a:p>
          <a:p>
            <a:pPr marL="0">
              <a:lnSpc>
                <a:spcPct val="114000"/>
              </a:lnSpc>
              <a:spcAft>
                <a:spcPts val="600"/>
              </a:spcAft>
              <a:buNone/>
            </a:pPr>
            <a:r>
              <a:rPr lang="en-GB" sz="2000" dirty="0" smtClean="0"/>
              <a:t>This representation entails that two angular velocities can be simply added together, using vector arithmetic, to build the resultant net angular velocity, i.e. if an object is spinning with an angular velocity of        , an additional angular velocity,          can be combined with          to provide the new angular velocity: </a:t>
            </a:r>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348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786182" y="2562222"/>
            <a:ext cx="904875" cy="438150"/>
          </a:xfrm>
          <a:prstGeom prst="rect">
            <a:avLst/>
          </a:prstGeom>
          <a:noFill/>
        </p:spPr>
      </p:pic>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pic>
        <p:nvPicPr>
          <p:cNvPr id="63492"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177107" y="3643314"/>
            <a:ext cx="180975" cy="438150"/>
          </a:xfrm>
          <a:prstGeom prst="rect">
            <a:avLst/>
          </a:prstGeom>
          <a:noFill/>
        </p:spPr>
      </p:pic>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3498" name="Picture 10"/>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538532" y="4000504"/>
            <a:ext cx="247650" cy="409575"/>
          </a:xfrm>
          <a:prstGeom prst="rect">
            <a:avLst/>
          </a:prstGeom>
          <a:noFill/>
        </p:spPr>
      </p:pic>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3501" name="Picture 1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357950" y="4000504"/>
            <a:ext cx="180975" cy="438150"/>
          </a:xfrm>
          <a:prstGeom prst="rect">
            <a:avLst/>
          </a:prstGeom>
          <a:noFill/>
        </p:spPr>
      </p:pic>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3503"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571868" y="4643446"/>
            <a:ext cx="1466850" cy="438150"/>
          </a:xfrm>
          <a:prstGeom prst="rect">
            <a:avLst/>
          </a:prstGeom>
          <a:noFill/>
        </p:spPr>
      </p:pic>
      <p:pic>
        <p:nvPicPr>
          <p:cNvPr id="63508" name="Picture 20" descr="http://hyperphysics.phy-astr.gsu.edu/hbase/imgmec/avel.gif"/>
          <p:cNvPicPr>
            <a:picLocks noChangeAspect="1" noChangeArrowheads="1"/>
          </p:cNvPicPr>
          <p:nvPr/>
        </p:nvPicPr>
        <p:blipFill>
          <a:blip r:embed="rId8" cstate="print"/>
          <a:srcRect/>
          <a:stretch>
            <a:fillRect/>
          </a:stretch>
        </p:blipFill>
        <p:spPr bwMode="auto">
          <a:xfrm>
            <a:off x="6781833" y="4357694"/>
            <a:ext cx="2362199" cy="2487943"/>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3508"/>
                                        </p:tgtEl>
                                        <p:attrNameLst>
                                          <p:attrName>style.visibility</p:attrName>
                                        </p:attrNameLst>
                                      </p:cBhvr>
                                      <p:to>
                                        <p:strVal val="visible"/>
                                      </p:to>
                                    </p:set>
                                    <p:animEffect transition="in" filter="fade">
                                      <p:cBhvr>
                                        <p:cTn id="7" dur="500"/>
                                        <p:tgtEl>
                                          <p:spTgt spid="6350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3489"/>
                                        </p:tgtEl>
                                        <p:attrNameLst>
                                          <p:attrName>style.visibility</p:attrName>
                                        </p:attrNameLst>
                                      </p:cBhvr>
                                      <p:to>
                                        <p:strVal val="visible"/>
                                      </p:to>
                                    </p:set>
                                    <p:animEffect transition="in" filter="fade">
                                      <p:cBhvr>
                                        <p:cTn id="15" dur="500"/>
                                        <p:tgtEl>
                                          <p:spTgt spid="6348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xEl>
                                              <p:pRg st="1" end="1"/>
                                            </p:txEl>
                                          </p:spTgt>
                                        </p:tgtEl>
                                        <p:attrNameLst>
                                          <p:attrName>style.visibility</p:attrName>
                                        </p:attrNameLst>
                                      </p:cBhvr>
                                      <p:to>
                                        <p:strVal val="visible"/>
                                      </p:to>
                                    </p:set>
                                    <p:animEffect transition="in" filter="fade">
                                      <p:cBhvr>
                                        <p:cTn id="20" dur="500"/>
                                        <p:tgtEl>
                                          <p:spTgt spid="18">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3492"/>
                                        </p:tgtEl>
                                        <p:attrNameLst>
                                          <p:attrName>style.visibility</p:attrName>
                                        </p:attrNameLst>
                                      </p:cBhvr>
                                      <p:to>
                                        <p:strVal val="visible"/>
                                      </p:to>
                                    </p:set>
                                    <p:animEffect transition="in" filter="fade">
                                      <p:cBhvr>
                                        <p:cTn id="23" dur="500"/>
                                        <p:tgtEl>
                                          <p:spTgt spid="63492"/>
                                        </p:tgtEl>
                                      </p:cBhvr>
                                    </p:animEffect>
                                  </p:childTnLst>
                                </p:cTn>
                              </p:par>
                              <p:par>
                                <p:cTn id="24" presetID="10" presetClass="entr" presetSubtype="0" fill="hold" nodeType="withEffect">
                                  <p:stCondLst>
                                    <p:cond delay="0"/>
                                  </p:stCondLst>
                                  <p:childTnLst>
                                    <p:set>
                                      <p:cBhvr>
                                        <p:cTn id="25" dur="1" fill="hold">
                                          <p:stCondLst>
                                            <p:cond delay="0"/>
                                          </p:stCondLst>
                                        </p:cTn>
                                        <p:tgtEl>
                                          <p:spTgt spid="63498"/>
                                        </p:tgtEl>
                                        <p:attrNameLst>
                                          <p:attrName>style.visibility</p:attrName>
                                        </p:attrNameLst>
                                      </p:cBhvr>
                                      <p:to>
                                        <p:strVal val="visible"/>
                                      </p:to>
                                    </p:set>
                                    <p:animEffect transition="in" filter="fade">
                                      <p:cBhvr>
                                        <p:cTn id="26" dur="500"/>
                                        <p:tgtEl>
                                          <p:spTgt spid="63498"/>
                                        </p:tgtEl>
                                      </p:cBhvr>
                                    </p:animEffect>
                                  </p:childTnLst>
                                </p:cTn>
                              </p:par>
                              <p:par>
                                <p:cTn id="27" presetID="10" presetClass="entr" presetSubtype="0" fill="hold" nodeType="withEffect">
                                  <p:stCondLst>
                                    <p:cond delay="0"/>
                                  </p:stCondLst>
                                  <p:childTnLst>
                                    <p:set>
                                      <p:cBhvr>
                                        <p:cTn id="28" dur="1" fill="hold">
                                          <p:stCondLst>
                                            <p:cond delay="0"/>
                                          </p:stCondLst>
                                        </p:cTn>
                                        <p:tgtEl>
                                          <p:spTgt spid="63501"/>
                                        </p:tgtEl>
                                        <p:attrNameLst>
                                          <p:attrName>style.visibility</p:attrName>
                                        </p:attrNameLst>
                                      </p:cBhvr>
                                      <p:to>
                                        <p:strVal val="visible"/>
                                      </p:to>
                                    </p:set>
                                    <p:animEffect transition="in" filter="fade">
                                      <p:cBhvr>
                                        <p:cTn id="29" dur="500"/>
                                        <p:tgtEl>
                                          <p:spTgt spid="63501"/>
                                        </p:tgtEl>
                                      </p:cBhvr>
                                    </p:animEffec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63503"/>
                                        </p:tgtEl>
                                        <p:attrNameLst>
                                          <p:attrName>style.visibility</p:attrName>
                                        </p:attrNameLst>
                                      </p:cBhvr>
                                      <p:to>
                                        <p:strVal val="visible"/>
                                      </p:to>
                                    </p:set>
                                    <p:animEffect transition="in" filter="fade">
                                      <p:cBhvr>
                                        <p:cTn id="33" dur="500"/>
                                        <p:tgtEl>
                                          <p:spTgt spid="63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Angular Velocity</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In order to update an orientation, expressed as a quaternion, using an angular velocity, the following equation is used:</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r>
              <a:rPr lang="en-GB" sz="2000" dirty="0" smtClean="0"/>
              <a:t>i.e. ω is a quaternion constructed with a zero </a:t>
            </a:r>
            <a:r>
              <a:rPr lang="en-GB" sz="2000" i="1" dirty="0" smtClean="0"/>
              <a:t>w </a:t>
            </a:r>
            <a:r>
              <a:rPr lang="en-GB" sz="2000" dirty="0" smtClean="0"/>
              <a:t>component and the remaining components taken from the angular velocity.</a:t>
            </a:r>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553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62223" y="2143116"/>
            <a:ext cx="3609975" cy="1638300"/>
          </a:xfrm>
          <a:prstGeom prst="rect">
            <a:avLst/>
          </a:prstGeom>
          <a:noFill/>
        </p:spPr>
      </p:pic>
      <p:grpSp>
        <p:nvGrpSpPr>
          <p:cNvPr id="26" name="Group 25"/>
          <p:cNvGrpSpPr/>
          <p:nvPr/>
        </p:nvGrpSpPr>
        <p:grpSpPr>
          <a:xfrm>
            <a:off x="6904527" y="4373049"/>
            <a:ext cx="2002582" cy="2154779"/>
            <a:chOff x="6904527" y="4373049"/>
            <a:chExt cx="2002582" cy="2154779"/>
          </a:xfrm>
        </p:grpSpPr>
        <p:pic>
          <p:nvPicPr>
            <p:cNvPr id="30" name="Picture 29" descr="http://www.organizationplusca.com/images/postit.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313825">
              <a:off x="6904527" y="4373049"/>
              <a:ext cx="2002582" cy="2154779"/>
            </a:xfrm>
            <a:prstGeom prst="rect">
              <a:avLst/>
            </a:prstGeom>
            <a:noFill/>
          </p:spPr>
        </p:pic>
        <p:sp>
          <p:nvSpPr>
            <p:cNvPr id="31" name="Text Placeholder 5"/>
            <p:cNvSpPr txBox="1">
              <a:spLocks/>
            </p:cNvSpPr>
            <p:nvPr/>
          </p:nvSpPr>
          <p:spPr>
            <a:xfrm rot="383733">
              <a:off x="6991643" y="4898496"/>
              <a:ext cx="1826844" cy="1218630"/>
            </a:xfrm>
            <a:prstGeom prst="rect">
              <a:avLst/>
            </a:prstGeom>
          </p:spPr>
          <p:txBody>
            <a:bodyPr vert="horz" tIns="0">
              <a:normAutofit fontScale="700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ω does not represent an orientation (and need not be normalised) </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5537"/>
                                        </p:tgtEl>
                                        <p:attrNameLst>
                                          <p:attrName>style.visibility</p:attrName>
                                        </p:attrNameLst>
                                      </p:cBhvr>
                                      <p:to>
                                        <p:strVal val="visible"/>
                                      </p:to>
                                    </p:set>
                                    <p:animEffect transition="in" filter="fade">
                                      <p:cBhvr>
                                        <p:cTn id="11" dur="500"/>
                                        <p:tgtEl>
                                          <p:spTgt spid="6553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animEffect transition="in" filter="fade">
                                      <p:cBhvr>
                                        <p:cTn id="15" dur="500"/>
                                        <p:tgtEl>
                                          <p:spTgt spid="18">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Aside: Velocity of a point</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8001056" cy="1785950"/>
          </a:xfrm>
        </p:spPr>
        <p:txBody>
          <a:bodyPr>
            <a:noAutofit/>
          </a:bodyPr>
          <a:lstStyle/>
          <a:p>
            <a:pPr marL="0">
              <a:lnSpc>
                <a:spcPct val="114000"/>
              </a:lnSpc>
              <a:spcAft>
                <a:spcPts val="600"/>
              </a:spcAft>
              <a:buNone/>
            </a:pPr>
            <a:r>
              <a:rPr lang="en-GB" sz="2000" dirty="0" smtClean="0"/>
              <a:t>The velocity of a point on an object depends on both its linear and angular velocity, as follows:</a:t>
            </a:r>
          </a:p>
          <a:p>
            <a:pPr marL="0">
              <a:lnSpc>
                <a:spcPct val="114000"/>
              </a:lnSpc>
              <a:spcAft>
                <a:spcPts val="600"/>
              </a:spcAft>
              <a:buNone/>
            </a:pPr>
            <a:endParaRPr lang="en-GB" sz="2000" dirty="0" smtClean="0"/>
          </a:p>
          <a:p>
            <a:pPr marL="0">
              <a:lnSpc>
                <a:spcPct val="114000"/>
              </a:lnSpc>
              <a:spcAft>
                <a:spcPts val="600"/>
              </a:spcAft>
              <a:buNone/>
            </a:pPr>
            <a:r>
              <a:rPr lang="en-GB" sz="2000" dirty="0" smtClean="0"/>
              <a:t>Where         is the velocity of the point, q is the position of the point in world coordinates, p is the position of the origin of the object, and       is the angular velocity of the object.</a:t>
            </a:r>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7586" name="Picture 2" descr="http://zoeedog.files.wordpress.com/2009/02/spinning_top.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214941" y="3786190"/>
            <a:ext cx="3664853" cy="3408234"/>
          </a:xfrm>
          <a:prstGeom prst="rect">
            <a:avLst/>
          </a:prstGeom>
          <a:noFill/>
        </p:spPr>
      </p:pic>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7587"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928926" y="2214554"/>
            <a:ext cx="2600325" cy="438150"/>
          </a:xfrm>
          <a:prstGeom prst="rect">
            <a:avLst/>
          </a:prstGeom>
          <a:noFill/>
        </p:spPr>
      </p:pic>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7590"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428728" y="2786058"/>
            <a:ext cx="171450" cy="409575"/>
          </a:xfrm>
          <a:prstGeom prst="rect">
            <a:avLst/>
          </a:prstGeom>
          <a:noFill/>
        </p:spPr>
      </p:pic>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pic>
        <p:nvPicPr>
          <p:cNvPr id="67592" name="Picture 8"/>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858016" y="3214686"/>
            <a:ext cx="180975" cy="438150"/>
          </a:xfrm>
          <a:prstGeom prst="rect">
            <a:avLst/>
          </a:prstGeom>
          <a:noFill/>
        </p:spPr>
      </p:pic>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7586"/>
                                        </p:tgtEl>
                                        <p:attrNameLst>
                                          <p:attrName>style.visibility</p:attrName>
                                        </p:attrNameLst>
                                      </p:cBhvr>
                                      <p:to>
                                        <p:strVal val="visible"/>
                                      </p:to>
                                    </p:set>
                                    <p:animEffect transition="in" filter="fade">
                                      <p:cBhvr>
                                        <p:cTn id="11" dur="500"/>
                                        <p:tgtEl>
                                          <p:spTgt spid="675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7587"/>
                                        </p:tgtEl>
                                        <p:attrNameLst>
                                          <p:attrName>style.visibility</p:attrName>
                                        </p:attrNameLst>
                                      </p:cBhvr>
                                      <p:to>
                                        <p:strVal val="visible"/>
                                      </p:to>
                                    </p:set>
                                    <p:animEffect transition="in" filter="fade">
                                      <p:cBhvr>
                                        <p:cTn id="15" dur="500"/>
                                        <p:tgtEl>
                                          <p:spTgt spid="6758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Effect transition="in" filter="fade">
                                      <p:cBhvr>
                                        <p:cTn id="19" dur="500"/>
                                        <p:tgtEl>
                                          <p:spTgt spid="18">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7590"/>
                                        </p:tgtEl>
                                        <p:attrNameLst>
                                          <p:attrName>style.visibility</p:attrName>
                                        </p:attrNameLst>
                                      </p:cBhvr>
                                      <p:to>
                                        <p:strVal val="visible"/>
                                      </p:to>
                                    </p:set>
                                    <p:animEffect transition="in" filter="fade">
                                      <p:cBhvr>
                                        <p:cTn id="22" dur="500"/>
                                        <p:tgtEl>
                                          <p:spTgt spid="67590"/>
                                        </p:tgtEl>
                                      </p:cBhvr>
                                    </p:animEffect>
                                  </p:childTnLst>
                                </p:cTn>
                              </p:par>
                              <p:par>
                                <p:cTn id="23" presetID="10" presetClass="entr" presetSubtype="0" fill="hold" nodeType="withEffect">
                                  <p:stCondLst>
                                    <p:cond delay="0"/>
                                  </p:stCondLst>
                                  <p:childTnLst>
                                    <p:set>
                                      <p:cBhvr>
                                        <p:cTn id="24" dur="1" fill="hold">
                                          <p:stCondLst>
                                            <p:cond delay="0"/>
                                          </p:stCondLst>
                                        </p:cTn>
                                        <p:tgtEl>
                                          <p:spTgt spid="67592"/>
                                        </p:tgtEl>
                                        <p:attrNameLst>
                                          <p:attrName>style.visibility</p:attrName>
                                        </p:attrNameLst>
                                      </p:cBhvr>
                                      <p:to>
                                        <p:strVal val="visible"/>
                                      </p:to>
                                    </p:set>
                                    <p:animEffect transition="in" filter="fade">
                                      <p:cBhvr>
                                        <p:cTn id="25" dur="500"/>
                                        <p:tgtEl>
                                          <p:spTgt spid="67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Angular Acceleration</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7215238" cy="1785950"/>
          </a:xfrm>
        </p:spPr>
        <p:txBody>
          <a:bodyPr>
            <a:noAutofit/>
          </a:bodyPr>
          <a:lstStyle/>
          <a:p>
            <a:pPr marL="0">
              <a:lnSpc>
                <a:spcPct val="114000"/>
              </a:lnSpc>
              <a:spcAft>
                <a:spcPts val="600"/>
              </a:spcAft>
              <a:buNone/>
            </a:pPr>
            <a:r>
              <a:rPr lang="en-GB" sz="2000" dirty="0" smtClean="0"/>
              <a:t>The angular velocity can be updated using an angular acceleration in the same way linear velocity can be updated using a linear acceleration, i.e.</a:t>
            </a:r>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pic>
        <p:nvPicPr>
          <p:cNvPr id="69635" name="Picture 3"/>
          <p:cNvPicPr>
            <a:picLocks noChangeAspect="1" noChangeArrowheads="1"/>
          </p:cNvPicPr>
          <p:nvPr/>
        </p:nvPicPr>
        <p:blipFill>
          <a:blip r:embed="rId3" cstate="print"/>
          <a:srcRect/>
          <a:stretch>
            <a:fillRect/>
          </a:stretch>
        </p:blipFill>
        <p:spPr bwMode="auto">
          <a:xfrm>
            <a:off x="7215206" y="0"/>
            <a:ext cx="1714512" cy="3224704"/>
          </a:xfrm>
          <a:prstGeom prst="rect">
            <a:avLst/>
          </a:prstGeom>
          <a:noFill/>
          <a:ln w="9525">
            <a:noFill/>
            <a:miter lim="800000"/>
            <a:headEnd/>
            <a:tailEnd/>
          </a:ln>
          <a:effectLst/>
        </p:spPr>
      </p:pic>
      <p:pic>
        <p:nvPicPr>
          <p:cNvPr id="69638" name="Picture 6"/>
          <p:cNvPicPr>
            <a:picLocks noChangeAspect="1" noChangeArrowheads="1"/>
          </p:cNvPicPr>
          <p:nvPr/>
        </p:nvPicPr>
        <p:blipFill>
          <a:blip r:embed="rId4" cstate="print">
            <a:clrChange>
              <a:clrFrom>
                <a:srgbClr val="C2C2C2"/>
              </a:clrFrom>
              <a:clrTo>
                <a:srgbClr val="C2C2C2">
                  <a:alpha val="0"/>
                </a:srgbClr>
              </a:clrTo>
            </a:clrChange>
          </a:blip>
          <a:srcRect/>
          <a:stretch>
            <a:fillRect/>
          </a:stretch>
        </p:blipFill>
        <p:spPr bwMode="auto">
          <a:xfrm>
            <a:off x="452432" y="3643314"/>
            <a:ext cx="3119436" cy="3119436"/>
          </a:xfrm>
          <a:prstGeom prst="rect">
            <a:avLst/>
          </a:prstGeom>
          <a:noFill/>
          <a:ln w="9525">
            <a:noFill/>
            <a:miter lim="800000"/>
            <a:headEnd/>
            <a:tailEnd/>
          </a:ln>
          <a:effectLst/>
        </p:spPr>
      </p:pic>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9639" name="Picture 7"/>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833686" y="2357430"/>
            <a:ext cx="1524000" cy="438150"/>
          </a:xfrm>
          <a:prstGeom prst="rect">
            <a:avLst/>
          </a:prstGeom>
          <a:noFill/>
        </p:spPr>
      </p:pic>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635"/>
                                        </p:tgtEl>
                                        <p:attrNameLst>
                                          <p:attrName>style.visibility</p:attrName>
                                        </p:attrNameLst>
                                      </p:cBhvr>
                                      <p:to>
                                        <p:strVal val="visible"/>
                                      </p:to>
                                    </p:set>
                                    <p:animEffect transition="in" filter="fade">
                                      <p:cBhvr>
                                        <p:cTn id="7" dur="500"/>
                                        <p:tgtEl>
                                          <p:spTgt spid="696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9639"/>
                                        </p:tgtEl>
                                        <p:attrNameLst>
                                          <p:attrName>style.visibility</p:attrName>
                                        </p:attrNameLst>
                                      </p:cBhvr>
                                      <p:to>
                                        <p:strVal val="visible"/>
                                      </p:to>
                                    </p:set>
                                    <p:animEffect transition="in" filter="fade">
                                      <p:cBhvr>
                                        <p:cTn id="15" dur="500"/>
                                        <p:tgtEl>
                                          <p:spTgt spid="6963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9638"/>
                                        </p:tgtEl>
                                        <p:attrNameLst>
                                          <p:attrName>style.visibility</p:attrName>
                                        </p:attrNameLst>
                                      </p:cBhvr>
                                      <p:to>
                                        <p:strVal val="visible"/>
                                      </p:to>
                                    </p:set>
                                    <p:animEffect transition="in" filter="fade">
                                      <p:cBhvr>
                                        <p:cTn id="19"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cap="small" dirty="0" smtClean="0">
                <a:solidFill>
                  <a:schemeClr val="accent1"/>
                </a:solidFill>
              </a:rPr>
              <a:t>Laws of Motion for Rigid Bodies</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Applying Newton’s Law of Motions to rigid bodies</a:t>
            </a:r>
            <a:endParaRPr lang="en-US" sz="2400" dirty="0" smtClean="0"/>
          </a:p>
          <a:p>
            <a:endParaRPr lang="en-US" dirty="0"/>
          </a:p>
        </p:txBody>
      </p:sp>
      <p:pic>
        <p:nvPicPr>
          <p:cNvPr id="31748"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13674" y="38114"/>
            <a:ext cx="7216110" cy="510539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748"/>
                                        </p:tgtEl>
                                        <p:attrNameLst>
                                          <p:attrName>style.visibility</p:attrName>
                                        </p:attrNameLst>
                                      </p:cBhvr>
                                      <p:to>
                                        <p:strVal val="visible"/>
                                      </p:to>
                                    </p:set>
                                    <p:animEffect transition="in" filter="fade">
                                      <p:cBhvr>
                                        <p:cTn id="7" dur="5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blogmarketingexperts.com/wp-content/uploads/2009/06/video-icon-300x297.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10644" y="1916832"/>
            <a:ext cx="2857500" cy="282892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idx="4294967295"/>
          </p:nvPr>
        </p:nvSpPr>
        <p:spPr>
          <a:xfrm>
            <a:off x="2555776" y="4729014"/>
            <a:ext cx="4032448" cy="411435"/>
          </a:xfrm>
        </p:spPr>
        <p:txBody>
          <a:bodyPr>
            <a:noAutofit/>
          </a:bodyPr>
          <a:lstStyle/>
          <a:p>
            <a:pPr marL="0">
              <a:lnSpc>
                <a:spcPct val="114000"/>
              </a:lnSpc>
              <a:spcAft>
                <a:spcPts val="600"/>
              </a:spcAft>
              <a:buNone/>
            </a:pPr>
            <a:r>
              <a:rPr lang="en-GB" sz="2000" dirty="0" smtClean="0"/>
              <a:t>Video not available in on-line slides</a:t>
            </a:r>
            <a:endParaRPr lang="en-GB" sz="20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89090" name="Picture 2" descr="http://upload.wikimedia.org/wikipedia/commons/thumb/8/87/Rotation_illustration2.svg/692px-Rotation_illustration2.svg.png"/>
          <p:cNvPicPr>
            <a:picLocks noChangeAspect="1" noChangeArrowheads="1"/>
          </p:cNvPicPr>
          <p:nvPr/>
        </p:nvPicPr>
        <p:blipFill>
          <a:blip r:embed="rId3" cstate="print"/>
          <a:srcRect/>
          <a:stretch>
            <a:fillRect/>
          </a:stretch>
        </p:blipFill>
        <p:spPr bwMode="auto">
          <a:xfrm>
            <a:off x="3422433" y="71414"/>
            <a:ext cx="5364409" cy="4643470"/>
          </a:xfrm>
          <a:prstGeom prst="rect">
            <a:avLst/>
          </a:prstGeom>
          <a:noFill/>
        </p:spPr>
      </p:pic>
      <p:sp>
        <p:nvSpPr>
          <p:cNvPr id="2" name="Rectangle 1"/>
          <p:cNvSpPr>
            <a:spLocks noGrp="1"/>
          </p:cNvSpPr>
          <p:nvPr>
            <p:ph type="title"/>
          </p:nvPr>
        </p:nvSpPr>
        <p:spPr/>
        <p:txBody>
          <a:bodyPr/>
          <a:lstStyle>
            <a:extLst/>
          </a:lstStyle>
          <a:p>
            <a:r>
              <a:rPr lang="en-US" cap="small" dirty="0" smtClean="0">
                <a:solidFill>
                  <a:schemeClr val="accent1"/>
                </a:solidFill>
              </a:rPr>
              <a:t>Object Orientation and Rotation</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Representation of rotation</a:t>
            </a:r>
            <a:endParaRPr lang="en-US" sz="2400" dirty="0" smtClean="0"/>
          </a:p>
          <a:p>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090"/>
                                        </p:tgtEl>
                                        <p:attrNameLst>
                                          <p:attrName>style.visibility</p:attrName>
                                        </p:attrNameLst>
                                      </p:cBhvr>
                                      <p:to>
                                        <p:strVal val="visible"/>
                                      </p:to>
                                    </p:set>
                                    <p:animEffect transition="in" filter="fade">
                                      <p:cBhvr>
                                        <p:cTn id="7" dur="500"/>
                                        <p:tgtEl>
                                          <p:spTgt spid="890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GB"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Newton’s 2nd Law Applied to Rotation</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8001056" cy="1785950"/>
          </a:xfrm>
        </p:spPr>
        <p:txBody>
          <a:bodyPr>
            <a:noAutofit/>
          </a:bodyPr>
          <a:lstStyle/>
          <a:p>
            <a:pPr marL="0">
              <a:lnSpc>
                <a:spcPct val="114000"/>
              </a:lnSpc>
              <a:spcAft>
                <a:spcPts val="600"/>
              </a:spcAft>
              <a:buNone/>
            </a:pPr>
            <a:r>
              <a:rPr lang="en-GB" sz="2000" dirty="0" smtClean="0"/>
              <a:t>Newton’s 2nd law of motion links a change in linear velocity to an applied force as: </a:t>
            </a:r>
          </a:p>
          <a:p>
            <a:pPr marL="0">
              <a:lnSpc>
                <a:spcPct val="114000"/>
              </a:lnSpc>
              <a:spcAft>
                <a:spcPts val="600"/>
              </a:spcAft>
              <a:buNone/>
            </a:pPr>
            <a:endParaRPr lang="en-GB" sz="1000" dirty="0" smtClean="0"/>
          </a:p>
          <a:p>
            <a:pPr marL="0">
              <a:lnSpc>
                <a:spcPct val="114000"/>
              </a:lnSpc>
              <a:spcAft>
                <a:spcPts val="600"/>
              </a:spcAft>
              <a:buNone/>
            </a:pPr>
            <a:r>
              <a:rPr lang="en-GB" sz="2000" dirty="0" smtClean="0"/>
              <a:t>A similar law exists for rotations, in particular, the change in angular velocity depends on the application of a torque, </a:t>
            </a:r>
            <a:r>
              <a:rPr lang="en-GB" sz="2000" b="1" dirty="0" smtClean="0"/>
              <a:t>τ</a:t>
            </a:r>
            <a:r>
              <a:rPr lang="en-GB" sz="2000" dirty="0" smtClean="0"/>
              <a:t>, as transformed through a moment of inertia, </a:t>
            </a:r>
            <a:r>
              <a:rPr lang="en-GB" sz="2000" b="1" i="1" dirty="0" smtClean="0"/>
              <a:t>I</a:t>
            </a:r>
            <a:r>
              <a:rPr lang="en-GB" sz="2000" dirty="0" smtClean="0"/>
              <a:t>, as:</a:t>
            </a:r>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81921" name="Picture 1"/>
          <p:cNvPicPr>
            <a:picLocks noChangeAspect="1" noChangeArrowheads="1"/>
          </p:cNvPicPr>
          <p:nvPr/>
        </p:nvPicPr>
        <p:blipFill>
          <a:blip r:embed="rId4" cstate="print">
            <a:clrChange>
              <a:clrFrom>
                <a:srgbClr val="FBFBFB"/>
              </a:clrFrom>
              <a:clrTo>
                <a:srgbClr val="FBFBFB">
                  <a:alpha val="0"/>
                </a:srgbClr>
              </a:clrTo>
            </a:clrChange>
          </a:blip>
          <a:srcRect/>
          <a:stretch>
            <a:fillRect/>
          </a:stretch>
        </p:blipFill>
        <p:spPr bwMode="auto">
          <a:xfrm>
            <a:off x="4929039" y="3357562"/>
            <a:ext cx="4500745" cy="3690941"/>
          </a:xfrm>
          <a:prstGeom prst="rect">
            <a:avLst/>
          </a:prstGeom>
          <a:ln>
            <a:noFill/>
          </a:ln>
          <a:effectLst>
            <a:softEdge rad="112500"/>
          </a:effectLst>
        </p:spPr>
      </p:pic>
      <p:sp>
        <p:nvSpPr>
          <p:cNvPr id="819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4" name="Rectangle 4"/>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7" name="Rectangle 7"/>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9"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81928" name="Picture 8"/>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214678" y="1928802"/>
            <a:ext cx="1314450" cy="419100"/>
          </a:xfrm>
          <a:prstGeom prst="rect">
            <a:avLst/>
          </a:prstGeom>
          <a:noFill/>
        </p:spPr>
      </p:pic>
      <p:sp>
        <p:nvSpPr>
          <p:cNvPr id="81930" name="Rectangle 10"/>
          <p:cNvSpPr>
            <a:spLocks noChangeArrowheads="1"/>
          </p:cNvSpPr>
          <p:nvPr/>
        </p:nvSpPr>
        <p:spPr bwMode="auto">
          <a:xfrm>
            <a:off x="0" y="8763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3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81931"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286116" y="3848106"/>
            <a:ext cx="1152525" cy="438150"/>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1921"/>
                                        </p:tgtEl>
                                        <p:attrNameLst>
                                          <p:attrName>style.visibility</p:attrName>
                                        </p:attrNameLst>
                                      </p:cBhvr>
                                      <p:to>
                                        <p:strVal val="visible"/>
                                      </p:to>
                                    </p:set>
                                    <p:animEffect transition="in" filter="fade">
                                      <p:cBhvr>
                                        <p:cTn id="7" dur="500"/>
                                        <p:tgtEl>
                                          <p:spTgt spid="8192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1928"/>
                                        </p:tgtEl>
                                        <p:attrNameLst>
                                          <p:attrName>style.visibility</p:attrName>
                                        </p:attrNameLst>
                                      </p:cBhvr>
                                      <p:to>
                                        <p:strVal val="visible"/>
                                      </p:to>
                                    </p:set>
                                    <p:animEffect transition="in" filter="fade">
                                      <p:cBhvr>
                                        <p:cTn id="15" dur="500"/>
                                        <p:tgtEl>
                                          <p:spTgt spid="819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xEl>
                                              <p:pRg st="2" end="2"/>
                                            </p:txEl>
                                          </p:spTgt>
                                        </p:tgtEl>
                                        <p:attrNameLst>
                                          <p:attrName>style.visibility</p:attrName>
                                        </p:attrNameLst>
                                      </p:cBhvr>
                                      <p:to>
                                        <p:strVal val="visible"/>
                                      </p:to>
                                    </p:set>
                                    <p:animEffect transition="in" filter="fade">
                                      <p:cBhvr>
                                        <p:cTn id="20" dur="500"/>
                                        <p:tgtEl>
                                          <p:spTgt spid="18">
                                            <p:txEl>
                                              <p:pRg st="2" end="2"/>
                                            </p:txEl>
                                          </p:spTgt>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81931"/>
                                        </p:tgtEl>
                                        <p:attrNameLst>
                                          <p:attrName>style.visibility</p:attrName>
                                        </p:attrNameLst>
                                      </p:cBhvr>
                                      <p:to>
                                        <p:strVal val="visible"/>
                                      </p:to>
                                    </p:set>
                                    <p:animEffect transition="in" filter="fade">
                                      <p:cBhvr>
                                        <p:cTn id="24" dur="500"/>
                                        <p:tgtEl>
                                          <p:spTgt spid="819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GB"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Torque</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8001056" cy="1785950"/>
          </a:xfrm>
        </p:spPr>
        <p:txBody>
          <a:bodyPr>
            <a:noAutofit/>
          </a:bodyPr>
          <a:lstStyle/>
          <a:p>
            <a:pPr marL="0">
              <a:lnSpc>
                <a:spcPct val="114000"/>
              </a:lnSpc>
              <a:spcAft>
                <a:spcPts val="600"/>
              </a:spcAft>
              <a:buNone/>
            </a:pPr>
            <a:r>
              <a:rPr lang="en-GB" sz="2000" dirty="0" smtClean="0"/>
              <a:t>Torque can be thought of as a rotating, or twisting, force, e.g. turning a volume knob on a radio using a twisting force (i.e. torque).</a:t>
            </a:r>
          </a:p>
          <a:p>
            <a:pPr marL="0">
              <a:lnSpc>
                <a:spcPct val="114000"/>
              </a:lnSpc>
              <a:spcAft>
                <a:spcPts val="600"/>
              </a:spcAft>
              <a:buNone/>
            </a:pPr>
            <a:r>
              <a:rPr lang="en-GB" sz="2000" dirty="0" smtClean="0"/>
              <a:t>The amount of angular acceleration which occurs following the application of a twisting force depends on both the size of the force and where the force is applied relative to the axis of rotation (i.e. it is easier to turn a stiff nut using a long handled wrench)</a:t>
            </a:r>
          </a:p>
          <a:p>
            <a:pPr marL="0">
              <a:lnSpc>
                <a:spcPct val="114000"/>
              </a:lnSpc>
              <a:spcAft>
                <a:spcPts val="600"/>
              </a:spcAft>
              <a:buNone/>
            </a:pPr>
            <a:r>
              <a:rPr lang="en-GB" sz="2000" dirty="0" smtClean="0"/>
              <a:t>The equation that links force and torque is (where </a:t>
            </a:r>
            <a:r>
              <a:rPr lang="en-GB" sz="2000" i="1" dirty="0" smtClean="0"/>
              <a:t>f</a:t>
            </a:r>
            <a:r>
              <a:rPr lang="en-GB" sz="2000" dirty="0" smtClean="0"/>
              <a:t> is the applied force, and </a:t>
            </a:r>
            <a:r>
              <a:rPr lang="en-GB" sz="2000" i="1" dirty="0" err="1" smtClean="0"/>
              <a:t>p</a:t>
            </a:r>
            <a:r>
              <a:rPr lang="en-GB" sz="2000" i="1" baseline="-25000" dirty="0" err="1" smtClean="0"/>
              <a:t>f</a:t>
            </a:r>
            <a:r>
              <a:rPr lang="en-GB" sz="2000" dirty="0" smtClean="0"/>
              <a:t> is the point of application relative to the axis of rotation (e.g. centre of mass of the object):</a:t>
            </a:r>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4" name="Rectangle 4"/>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7" name="Rectangle 7"/>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39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83969"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333751" y="4857760"/>
            <a:ext cx="1381125" cy="447675"/>
          </a:xfrm>
          <a:prstGeom prst="rect">
            <a:avLst/>
          </a:prstGeom>
          <a:noFill/>
        </p:spPr>
      </p:pic>
      <p:sp>
        <p:nvSpPr>
          <p:cNvPr id="83971" name="Rectangle 3"/>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83973" name="Picture 5" descr="http://www.school-for-champions.com/science/images/forces_torque-wrench.jpg"/>
          <p:cNvPicPr>
            <a:picLocks noChangeAspect="1" noChangeArrowheads="1"/>
          </p:cNvPicPr>
          <p:nvPr/>
        </p:nvPicPr>
        <p:blipFill>
          <a:blip r:embed="rId5" cstate="print">
            <a:clrChange>
              <a:clrFrom>
                <a:srgbClr val="FEFEFE"/>
              </a:clrFrom>
              <a:clrTo>
                <a:srgbClr val="FEFEFE">
                  <a:alpha val="0"/>
                </a:srgbClr>
              </a:clrTo>
            </a:clrChange>
          </a:blip>
          <a:srcRect/>
          <a:stretch>
            <a:fillRect/>
          </a:stretch>
        </p:blipFill>
        <p:spPr bwMode="auto">
          <a:xfrm flipH="1">
            <a:off x="5072066" y="4429132"/>
            <a:ext cx="3857652" cy="2404287"/>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3973"/>
                                        </p:tgtEl>
                                        <p:attrNameLst>
                                          <p:attrName>style.visibility</p:attrName>
                                        </p:attrNameLst>
                                      </p:cBhvr>
                                      <p:to>
                                        <p:strVal val="visible"/>
                                      </p:to>
                                    </p:set>
                                    <p:animEffect transition="in" filter="fade">
                                      <p:cBhvr>
                                        <p:cTn id="16" dur="500"/>
                                        <p:tgtEl>
                                          <p:spTgt spid="8397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animEffect transition="in" filter="fade">
                                      <p:cBhvr>
                                        <p:cTn id="21" dur="500"/>
                                        <p:tgtEl>
                                          <p:spTgt spid="18">
                                            <p:txEl>
                                              <p:pRg st="2" end="2"/>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83969"/>
                                        </p:tgtEl>
                                        <p:attrNameLst>
                                          <p:attrName>style.visibility</p:attrName>
                                        </p:attrNameLst>
                                      </p:cBhvr>
                                      <p:to>
                                        <p:strVal val="visible"/>
                                      </p:to>
                                    </p:set>
                                    <p:animEffect transition="in" filter="fade">
                                      <p:cBhvr>
                                        <p:cTn id="25" dur="500"/>
                                        <p:tgtEl>
                                          <p:spTgt spid="83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GB"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Torque</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6215106" cy="1785950"/>
          </a:xfrm>
        </p:spPr>
        <p:txBody>
          <a:bodyPr>
            <a:noAutofit/>
          </a:bodyPr>
          <a:lstStyle/>
          <a:p>
            <a:pPr marL="0">
              <a:lnSpc>
                <a:spcPct val="114000"/>
              </a:lnSpc>
              <a:spcAft>
                <a:spcPts val="600"/>
              </a:spcAft>
              <a:buNone/>
            </a:pPr>
            <a:r>
              <a:rPr lang="en-GB" sz="2000" dirty="0" smtClean="0"/>
              <a:t>A torque can be expressed using a scaled axis representation:</a:t>
            </a:r>
          </a:p>
          <a:p>
            <a:pPr marL="0">
              <a:lnSpc>
                <a:spcPct val="114000"/>
              </a:lnSpc>
              <a:spcAft>
                <a:spcPts val="600"/>
              </a:spcAft>
              <a:buNone/>
            </a:pPr>
            <a:r>
              <a:rPr lang="en-GB" sz="2000" dirty="0" smtClean="0"/>
              <a:t>Where </a:t>
            </a:r>
            <a:r>
              <a:rPr lang="en-GB" sz="2000" i="1" dirty="0" smtClean="0"/>
              <a:t>a</a:t>
            </a:r>
            <a:r>
              <a:rPr lang="en-GB" sz="2000" dirty="0" smtClean="0"/>
              <a:t> is the magnitude of the torque and </a:t>
            </a:r>
            <a:r>
              <a:rPr lang="en-GB" sz="2000" i="1" dirty="0" smtClean="0"/>
              <a:t>d </a:t>
            </a:r>
            <a:r>
              <a:rPr lang="en-GB" sz="2000" dirty="0" smtClean="0"/>
              <a:t>is a unit-length vector in the axis around which the torque applies.</a:t>
            </a:r>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4" name="Rectangle 4"/>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7" name="Rectangle 7"/>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39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3971" name="Rectangle 3"/>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0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86017"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857488" y="1785926"/>
            <a:ext cx="904875" cy="438150"/>
          </a:xfrm>
          <a:prstGeom prst="rect">
            <a:avLst/>
          </a:prstGeom>
          <a:noFill/>
        </p:spPr>
      </p:pic>
      <p:sp>
        <p:nvSpPr>
          <p:cNvPr id="86019"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50" name="Group 49"/>
          <p:cNvGrpSpPr/>
          <p:nvPr/>
        </p:nvGrpSpPr>
        <p:grpSpPr>
          <a:xfrm>
            <a:off x="6748097" y="24881"/>
            <a:ext cx="2222913" cy="2416286"/>
            <a:chOff x="6748097" y="24881"/>
            <a:chExt cx="2222913" cy="2416286"/>
          </a:xfrm>
        </p:grpSpPr>
        <p:pic>
          <p:nvPicPr>
            <p:cNvPr id="41" name="Picture 40" descr="http://www.organizationplusca.com/images/postit.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313825">
              <a:off x="6748097" y="24881"/>
              <a:ext cx="2222913" cy="2391854"/>
            </a:xfrm>
            <a:prstGeom prst="rect">
              <a:avLst/>
            </a:prstGeom>
            <a:noFill/>
          </p:spPr>
        </p:pic>
        <p:sp>
          <p:nvSpPr>
            <p:cNvPr id="42" name="Text Placeholder 5"/>
            <p:cNvSpPr txBox="1">
              <a:spLocks/>
            </p:cNvSpPr>
            <p:nvPr/>
          </p:nvSpPr>
          <p:spPr>
            <a:xfrm rot="402024">
              <a:off x="6806342" y="395659"/>
              <a:ext cx="2004094" cy="2045508"/>
            </a:xfrm>
            <a:prstGeom prst="rect">
              <a:avLst/>
            </a:prstGeom>
          </p:spPr>
          <p:txBody>
            <a:bodyPr vert="horz" tIns="0">
              <a:normAutofit fontScale="550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Arbitrarily, torque can be considered as acting in a clockwise direction around the axis of application (i.e. the corresponding counter clockwise torque is obtained by inverting the direction of the axis).</a:t>
              </a:r>
            </a:p>
          </p:txBody>
        </p:sp>
      </p:grpSp>
      <p:grpSp>
        <p:nvGrpSpPr>
          <p:cNvPr id="51" name="Group 50"/>
          <p:cNvGrpSpPr/>
          <p:nvPr/>
        </p:nvGrpSpPr>
        <p:grpSpPr>
          <a:xfrm>
            <a:off x="5286380" y="4676682"/>
            <a:ext cx="4357718" cy="1591202"/>
            <a:chOff x="5286380" y="4676682"/>
            <a:chExt cx="4357718" cy="1591202"/>
          </a:xfrm>
        </p:grpSpPr>
        <p:sp>
          <p:nvSpPr>
            <p:cNvPr id="43" name="Rounded Rectangle 42"/>
            <p:cNvSpPr/>
            <p:nvPr/>
          </p:nvSpPr>
          <p:spPr>
            <a:xfrm rot="1375223">
              <a:off x="7125980" y="4676682"/>
              <a:ext cx="1500198" cy="1129210"/>
            </a:xfrm>
            <a:prstGeom prst="roundRect">
              <a:avLst/>
            </a:prstGeom>
            <a:solidFill>
              <a:srgbClr val="92D050"/>
            </a:solidFill>
            <a:ln>
              <a:solidFill>
                <a:srgbClr val="00B050"/>
              </a:solidFill>
            </a:ln>
            <a:effectLst>
              <a:softEdge rad="12700"/>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p:cNvSpPr/>
            <p:nvPr/>
          </p:nvSpPr>
          <p:spPr>
            <a:xfrm>
              <a:off x="7858148" y="5214950"/>
              <a:ext cx="71438" cy="714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6" name="Straight Arrow Connector 45"/>
            <p:cNvCxnSpPr>
              <a:endCxn id="44" idx="3"/>
            </p:cNvCxnSpPr>
            <p:nvPr/>
          </p:nvCxnSpPr>
          <p:spPr>
            <a:xfrm flipV="1">
              <a:off x="5357818" y="5275926"/>
              <a:ext cx="2510792" cy="79628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5286380" y="5500702"/>
              <a:ext cx="1857388" cy="58196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9" name="Rectangle 48"/>
            <p:cNvSpPr>
              <a:spLocks noChangeArrowheads="1"/>
            </p:cNvSpPr>
            <p:nvPr/>
          </p:nvSpPr>
          <p:spPr bwMode="auto">
            <a:xfrm>
              <a:off x="6143636" y="5929330"/>
              <a:ext cx="3500462" cy="338554"/>
            </a:xfrm>
            <a:prstGeom prst="rect">
              <a:avLst/>
            </a:prstGeom>
            <a:noFill/>
            <a:ln w="9525">
              <a:noFill/>
              <a:miter lim="800000"/>
              <a:headEnd/>
              <a:tailEnd/>
            </a:ln>
            <a:effectLst/>
          </p:spPr>
          <p:txBody>
            <a:bodyPr wrap="square" anchor="ctr">
              <a:spAutoFit/>
            </a:bodyPr>
            <a:lstStyle/>
            <a:p>
              <a:pPr>
                <a:tabLst>
                  <a:tab pos="180975" algn="l"/>
                  <a:tab pos="361950" algn="l"/>
                  <a:tab pos="534988" algn="l"/>
                  <a:tab pos="715963" algn="l"/>
                  <a:tab pos="896938" algn="l"/>
                  <a:tab pos="1077913" algn="l"/>
                  <a:tab pos="1258888" algn="l"/>
                </a:tabLst>
              </a:pPr>
              <a:r>
                <a:rPr lang="en-GB" sz="1600" dirty="0" smtClean="0">
                  <a:latin typeface="Arial Narrow" pitchFamily="34" charset="0"/>
                  <a:cs typeface="Courier New" pitchFamily="49" charset="0"/>
                </a:rPr>
                <a:t>No torque is generated.</a:t>
              </a:r>
            </a:p>
          </p:txBody>
        </p:sp>
      </p:grpSp>
      <p:sp>
        <p:nvSpPr>
          <p:cNvPr id="48" name="Text Placeholder 5"/>
          <p:cNvSpPr>
            <a:spLocks noGrp="1"/>
          </p:cNvSpPr>
          <p:nvPr>
            <p:ph type="body" idx="4294967295"/>
          </p:nvPr>
        </p:nvSpPr>
        <p:spPr>
          <a:xfrm>
            <a:off x="500034" y="4214818"/>
            <a:ext cx="5143536" cy="1785950"/>
          </a:xfrm>
        </p:spPr>
        <p:txBody>
          <a:bodyPr>
            <a:noAutofit/>
          </a:bodyPr>
          <a:lstStyle/>
          <a:p>
            <a:pPr marL="0">
              <a:lnSpc>
                <a:spcPct val="114000"/>
              </a:lnSpc>
              <a:spcAft>
                <a:spcPts val="600"/>
              </a:spcAft>
              <a:buNone/>
            </a:pPr>
            <a:r>
              <a:rPr lang="en-GB" sz="2000" dirty="0" smtClean="0"/>
              <a:t>Whenever a force is applied to a body it will be necessary to decompose the force into a component that produces linear acceleration and a component that generates a torque (explored shortly) If the applied force passes directly through the centre of mass of an object, then no torque is generated</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6017"/>
                                        </p:tgtEl>
                                        <p:attrNameLst>
                                          <p:attrName>style.visibility</p:attrName>
                                        </p:attrNameLst>
                                      </p:cBhvr>
                                      <p:to>
                                        <p:strVal val="visible"/>
                                      </p:to>
                                    </p:set>
                                    <p:animEffect transition="in" filter="fade">
                                      <p:cBhvr>
                                        <p:cTn id="11" dur="500"/>
                                        <p:tgtEl>
                                          <p:spTgt spid="860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xEl>
                                              <p:pRg st="1" end="1"/>
                                            </p:txEl>
                                          </p:spTgt>
                                        </p:tgtEl>
                                        <p:attrNameLst>
                                          <p:attrName>style.visibility</p:attrName>
                                        </p:attrNameLst>
                                      </p:cBhvr>
                                      <p:to>
                                        <p:strVal val="visible"/>
                                      </p:to>
                                    </p:set>
                                    <p:animEffect transition="in" filter="fade">
                                      <p:cBhvr>
                                        <p:cTn id="14" dur="500"/>
                                        <p:tgtEl>
                                          <p:spTgt spid="1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8">
                                            <p:txEl>
                                              <p:pRg st="0" end="0"/>
                                            </p:txEl>
                                          </p:spTgt>
                                        </p:tgtEl>
                                        <p:attrNameLst>
                                          <p:attrName>style.visibility</p:attrName>
                                        </p:attrNameLst>
                                      </p:cBhvr>
                                      <p:to>
                                        <p:strVal val="visible"/>
                                      </p:to>
                                    </p:set>
                                    <p:animEffect transition="in" filter="fade">
                                      <p:cBhvr>
                                        <p:cTn id="19" dur="500"/>
                                        <p:tgtEl>
                                          <p:spTgt spid="48">
                                            <p:txEl>
                                              <p:pRg st="0" end="0"/>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500"/>
                                        <p:tgtEl>
                                          <p:spTgt spid="5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4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GB"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Moment of Inertia</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4429156" cy="1785950"/>
          </a:xfrm>
        </p:spPr>
        <p:txBody>
          <a:bodyPr>
            <a:noAutofit/>
          </a:bodyPr>
          <a:lstStyle/>
          <a:p>
            <a:pPr marL="0">
              <a:lnSpc>
                <a:spcPct val="114000"/>
              </a:lnSpc>
              <a:spcAft>
                <a:spcPts val="600"/>
              </a:spcAft>
              <a:buNone/>
            </a:pPr>
            <a:r>
              <a:rPr lang="en-GB" sz="2000" dirty="0" smtClean="0"/>
              <a:t>The moment of inertia is akin to the rotational equivalent of mass, determining how difficult it is for an applied torque to result in a change of rotational speed.</a:t>
            </a:r>
          </a:p>
          <a:p>
            <a:pPr marL="0">
              <a:lnSpc>
                <a:spcPct val="114000"/>
              </a:lnSpc>
              <a:spcAft>
                <a:spcPts val="600"/>
              </a:spcAft>
              <a:buNone/>
            </a:pPr>
            <a:r>
              <a:rPr lang="en-GB" sz="2000" dirty="0" smtClean="0"/>
              <a:t>It differs from mass in that inertia depends upon the axis of spin to which the torque is applied. </a:t>
            </a:r>
          </a:p>
          <a:p>
            <a:pPr marL="0">
              <a:lnSpc>
                <a:spcPct val="114000"/>
              </a:lnSpc>
              <a:spcAft>
                <a:spcPts val="600"/>
              </a:spcAft>
              <a:buNone/>
            </a:pPr>
            <a:r>
              <a:rPr lang="en-GB" sz="2000" dirty="0" smtClean="0"/>
              <a:t>In particular, the moment of inertia depends on the mass of the object and the distance of that mass from the axis of rotation (the greater the distance, the more difficult it is to rotate a given mass).</a:t>
            </a:r>
          </a:p>
          <a:p>
            <a:pPr marL="0">
              <a:lnSpc>
                <a:spcPct val="114000"/>
              </a:lnSpc>
              <a:spcAft>
                <a:spcPts val="600"/>
              </a:spcAft>
              <a:buNone/>
            </a:pPr>
            <a:r>
              <a:rPr lang="en-GB" sz="2000" dirty="0" smtClean="0"/>
              <a:t>.</a:t>
            </a:r>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4" name="Rectangle 4"/>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7" name="Rectangle 7"/>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39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3971" name="Rectangle 3"/>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0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6019"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43" name="Group 42"/>
          <p:cNvGrpSpPr/>
          <p:nvPr/>
        </p:nvGrpSpPr>
        <p:grpSpPr>
          <a:xfrm>
            <a:off x="5000628" y="1785926"/>
            <a:ext cx="3429024" cy="4143404"/>
            <a:chOff x="5825568" y="2327267"/>
            <a:chExt cx="2857500" cy="3401869"/>
          </a:xfrm>
        </p:grpSpPr>
        <p:pic>
          <p:nvPicPr>
            <p:cNvPr id="87042"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0736130">
              <a:off x="5825568" y="2809723"/>
              <a:ext cx="2857500" cy="2919413"/>
            </a:xfrm>
            <a:prstGeom prst="rect">
              <a:avLst/>
            </a:prstGeom>
            <a:noFill/>
            <a:ln w="9525">
              <a:noFill/>
              <a:miter lim="800000"/>
              <a:headEnd/>
              <a:tailEnd/>
            </a:ln>
            <a:effectLst/>
          </p:spPr>
        </p:pic>
        <p:sp>
          <p:nvSpPr>
            <p:cNvPr id="48" name="Circular Arrow 47"/>
            <p:cNvSpPr/>
            <p:nvPr/>
          </p:nvSpPr>
          <p:spPr>
            <a:xfrm rot="13686571">
              <a:off x="7904479" y="2403759"/>
              <a:ext cx="571504" cy="57150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Circular Arrow 49"/>
            <p:cNvSpPr/>
            <p:nvPr/>
          </p:nvSpPr>
          <p:spPr>
            <a:xfrm rot="7113854">
              <a:off x="7019024" y="3446573"/>
              <a:ext cx="1254990" cy="949657"/>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Circular Arrow 50"/>
            <p:cNvSpPr/>
            <p:nvPr/>
          </p:nvSpPr>
          <p:spPr>
            <a:xfrm rot="3275547">
              <a:off x="7959749" y="2327267"/>
              <a:ext cx="571504" cy="571504"/>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Circular Arrow 51"/>
            <p:cNvSpPr/>
            <p:nvPr/>
          </p:nvSpPr>
          <p:spPr>
            <a:xfrm rot="17709039">
              <a:off x="6641267" y="3295350"/>
              <a:ext cx="1254990" cy="949657"/>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animEffect transition="in" filter="fade">
                                      <p:cBhvr>
                                        <p:cTn id="16" dur="500"/>
                                        <p:tgtEl>
                                          <p:spTgt spid="18">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GB"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Moment of Inertia</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7858180" cy="1785950"/>
          </a:xfrm>
        </p:spPr>
        <p:txBody>
          <a:bodyPr>
            <a:noAutofit/>
          </a:bodyPr>
          <a:lstStyle/>
          <a:p>
            <a:pPr marL="0">
              <a:lnSpc>
                <a:spcPct val="114000"/>
              </a:lnSpc>
              <a:spcAft>
                <a:spcPts val="600"/>
              </a:spcAft>
              <a:buNone/>
            </a:pPr>
            <a:r>
              <a:rPr lang="en-GB" sz="2000" dirty="0" smtClean="0"/>
              <a:t>The moment of inertia about an axis in terms of a set                                                 of particles in the object is:</a:t>
            </a:r>
          </a:p>
          <a:p>
            <a:pPr marL="0">
              <a:lnSpc>
                <a:spcPct val="114000"/>
              </a:lnSpc>
              <a:spcAft>
                <a:spcPts val="600"/>
              </a:spcAft>
              <a:buNone/>
            </a:pPr>
            <a:endParaRPr lang="en-GB" sz="2000" dirty="0" smtClean="0"/>
          </a:p>
          <a:p>
            <a:pPr marL="0">
              <a:lnSpc>
                <a:spcPct val="114000"/>
              </a:lnSpc>
              <a:spcAft>
                <a:spcPts val="600"/>
              </a:spcAft>
              <a:buNone/>
            </a:pPr>
            <a:r>
              <a:rPr lang="en-GB" sz="2000" dirty="0" smtClean="0"/>
              <a:t>where n is the number of particles, </a:t>
            </a:r>
            <a:r>
              <a:rPr lang="en-GB" sz="2000" i="1" dirty="0" err="1" smtClean="0"/>
              <a:t>d</a:t>
            </a:r>
            <a:r>
              <a:rPr lang="en-GB" sz="2000" i="1" baseline="-25000" dirty="0" err="1" smtClean="0"/>
              <a:t>pi→a</a:t>
            </a:r>
            <a:r>
              <a:rPr lang="en-GB" sz="2000" dirty="0" smtClean="0"/>
              <a:t> is the distance of particle </a:t>
            </a:r>
            <a:r>
              <a:rPr lang="en-GB" sz="2000" i="1" dirty="0" err="1" smtClean="0"/>
              <a:t>i</a:t>
            </a:r>
            <a:r>
              <a:rPr lang="en-GB" sz="2000" dirty="0" smtClean="0"/>
              <a:t> from the axis of rotation </a:t>
            </a:r>
            <a:r>
              <a:rPr lang="en-GB" sz="2000" i="1" dirty="0" smtClean="0"/>
              <a:t>a</a:t>
            </a:r>
            <a:r>
              <a:rPr lang="en-GB" sz="2000" dirty="0" smtClean="0"/>
              <a:t>, and </a:t>
            </a:r>
            <a:r>
              <a:rPr lang="en-GB" sz="2000" i="1" dirty="0" err="1" smtClean="0"/>
              <a:t>I</a:t>
            </a:r>
            <a:r>
              <a:rPr lang="en-GB" sz="2000" i="1" baseline="-25000" dirty="0" err="1" smtClean="0"/>
              <a:t>a</a:t>
            </a:r>
            <a:r>
              <a:rPr lang="en-GB" sz="2000" dirty="0" smtClean="0"/>
              <a:t> is the moment of inertia about that axis. </a:t>
            </a:r>
          </a:p>
          <a:p>
            <a:pPr marL="0">
              <a:lnSpc>
                <a:spcPct val="114000"/>
              </a:lnSpc>
              <a:spcAft>
                <a:spcPts val="600"/>
              </a:spcAft>
              <a:buNone/>
            </a:pPr>
            <a:r>
              <a:rPr lang="en-GB" sz="2000" dirty="0" smtClean="0"/>
              <a:t>It is possible to compactly represent the moments of inertia within a matrix structure, forming what is known as an inertia tensor.</a:t>
            </a:r>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4" name="Rectangle 4"/>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7" name="Rectangle 7"/>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39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3971" name="Rectangle 3"/>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0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6019"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1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90113"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500430" y="1928802"/>
            <a:ext cx="2571750" cy="771525"/>
          </a:xfrm>
          <a:prstGeom prst="rect">
            <a:avLst/>
          </a:prstGeom>
          <a:noFill/>
        </p:spPr>
      </p:pic>
      <p:sp>
        <p:nvSpPr>
          <p:cNvPr id="901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90116"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6572264" y="5048270"/>
            <a:ext cx="2086710" cy="1524002"/>
          </a:xfrm>
          <a:prstGeom prst="rect">
            <a:avLst/>
          </a:prstGeom>
          <a:noFill/>
        </p:spPr>
      </p:pic>
      <p:grpSp>
        <p:nvGrpSpPr>
          <p:cNvPr id="47" name="Group 46"/>
          <p:cNvGrpSpPr/>
          <p:nvPr/>
        </p:nvGrpSpPr>
        <p:grpSpPr>
          <a:xfrm>
            <a:off x="6905556" y="87939"/>
            <a:ext cx="2082138" cy="2158282"/>
            <a:chOff x="6905556" y="87939"/>
            <a:chExt cx="2082138" cy="2158282"/>
          </a:xfrm>
        </p:grpSpPr>
        <p:pic>
          <p:nvPicPr>
            <p:cNvPr id="49" name="Picture 48" descr="http://www.organizationplusca.com/images/postit.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313825">
              <a:off x="6905556" y="87939"/>
              <a:ext cx="2026100" cy="2118085"/>
            </a:xfrm>
            <a:prstGeom prst="rect">
              <a:avLst/>
            </a:prstGeom>
            <a:noFill/>
          </p:spPr>
        </p:pic>
        <p:sp>
          <p:nvSpPr>
            <p:cNvPr id="53" name="Text Placeholder 5"/>
            <p:cNvSpPr txBox="1">
              <a:spLocks/>
            </p:cNvSpPr>
            <p:nvPr/>
          </p:nvSpPr>
          <p:spPr>
            <a:xfrm rot="364969">
              <a:off x="6914103" y="533648"/>
              <a:ext cx="2073591" cy="1712573"/>
            </a:xfrm>
            <a:prstGeom prst="rect">
              <a:avLst/>
            </a:prstGeom>
          </p:spPr>
          <p:txBody>
            <a:bodyPr vert="horz" tIns="0">
              <a:normAutofit fontScale="625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A tensor is simply a generalised matrix, i.e. a tensor can be through of as an n-dimensional array. In this case, n=2, i.e. it’s a matrix. </a:t>
              </a:r>
            </a:p>
          </p:txBody>
        </p:sp>
      </p:grpSp>
      <p:sp>
        <p:nvSpPr>
          <p:cNvPr id="46" name="Text Placeholder 5"/>
          <p:cNvSpPr>
            <a:spLocks noGrp="1"/>
          </p:cNvSpPr>
          <p:nvPr>
            <p:ph type="body" idx="4294967295"/>
          </p:nvPr>
        </p:nvSpPr>
        <p:spPr>
          <a:xfrm>
            <a:off x="500034" y="4857760"/>
            <a:ext cx="6000792" cy="1785950"/>
          </a:xfrm>
        </p:spPr>
        <p:txBody>
          <a:bodyPr>
            <a:noAutofit/>
          </a:bodyPr>
          <a:lstStyle/>
          <a:p>
            <a:pPr marL="0">
              <a:lnSpc>
                <a:spcPct val="114000"/>
              </a:lnSpc>
              <a:spcAft>
                <a:spcPts val="600"/>
              </a:spcAft>
              <a:buNone/>
            </a:pPr>
            <a:r>
              <a:rPr lang="en-GB" sz="2000" dirty="0" smtClean="0"/>
              <a:t>The inertia tensor in three dimensions is a 3 × 3 matrix. For a given rigid body, the leading diagonals within the tensor hold the moment of inertia about each of its local axes, i.e. </a:t>
            </a:r>
            <a:r>
              <a:rPr lang="en-GB" sz="2000" i="1" dirty="0" smtClean="0"/>
              <a:t>I</a:t>
            </a:r>
            <a:r>
              <a:rPr lang="en-GB" sz="2000" i="1" baseline="-25000" dirty="0" smtClean="0"/>
              <a:t>x</a:t>
            </a:r>
            <a:r>
              <a:rPr lang="en-GB" sz="2000" dirty="0" smtClean="0"/>
              <a:t> is the moment of inertia of the object about its X axis thought its centre of mass, etc.</a:t>
            </a:r>
          </a:p>
          <a:p>
            <a:pPr marL="0">
              <a:lnSpc>
                <a:spcPct val="114000"/>
              </a:lnSpc>
              <a:spcAft>
                <a:spcPts val="600"/>
              </a:spcAft>
              <a:buNone/>
            </a:pPr>
            <a:endParaRPr lang="en-GB" sz="2000" dirty="0" smtClean="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0113"/>
                                        </p:tgtEl>
                                        <p:attrNameLst>
                                          <p:attrName>style.visibility</p:attrName>
                                        </p:attrNameLst>
                                      </p:cBhvr>
                                      <p:to>
                                        <p:strVal val="visible"/>
                                      </p:to>
                                    </p:set>
                                    <p:animEffect transition="in" filter="fade">
                                      <p:cBhvr>
                                        <p:cTn id="11" dur="500"/>
                                        <p:tgtEl>
                                          <p:spTgt spid="901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xEl>
                                              <p:pRg st="2" end="2"/>
                                            </p:txEl>
                                          </p:spTgt>
                                        </p:tgtEl>
                                        <p:attrNameLst>
                                          <p:attrName>style.visibility</p:attrName>
                                        </p:attrNameLst>
                                      </p:cBhvr>
                                      <p:to>
                                        <p:strVal val="visible"/>
                                      </p:to>
                                    </p:set>
                                    <p:animEffect transition="in" filter="fade">
                                      <p:cBhvr>
                                        <p:cTn id="14" dur="500"/>
                                        <p:tgtEl>
                                          <p:spTgt spid="18">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xEl>
                                              <p:pRg st="3" end="3"/>
                                            </p:txEl>
                                          </p:spTgt>
                                        </p:tgtEl>
                                        <p:attrNameLst>
                                          <p:attrName>style.visibility</p:attrName>
                                        </p:attrNameLst>
                                      </p:cBhvr>
                                      <p:to>
                                        <p:strVal val="visible"/>
                                      </p:to>
                                    </p:set>
                                    <p:animEffect transition="in" filter="fade">
                                      <p:cBhvr>
                                        <p:cTn id="19" dur="500"/>
                                        <p:tgtEl>
                                          <p:spTgt spid="18">
                                            <p:txEl>
                                              <p:pRg st="3" end="3"/>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0116"/>
                                        </p:tgtEl>
                                        <p:attrNameLst>
                                          <p:attrName>style.visibility</p:attrName>
                                        </p:attrNameLst>
                                      </p:cBhvr>
                                      <p:to>
                                        <p:strVal val="visible"/>
                                      </p:to>
                                    </p:set>
                                    <p:animEffect transition="in" filter="fade">
                                      <p:cBhvr>
                                        <p:cTn id="23" dur="500"/>
                                        <p:tgtEl>
                                          <p:spTgt spid="9011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46">
                                            <p:txEl>
                                              <p:pRg st="0" end="0"/>
                                            </p:txEl>
                                          </p:spTgt>
                                        </p:tgtEl>
                                        <p:attrNameLst>
                                          <p:attrName>style.visibility</p:attrName>
                                        </p:attrNameLst>
                                      </p:cBhvr>
                                      <p:to>
                                        <p:strVal val="visible"/>
                                      </p:to>
                                    </p:set>
                                    <p:animEffect transition="in" filter="fade">
                                      <p:cBhvr>
                                        <p:cTn id="27" dur="500"/>
                                        <p:tgtEl>
                                          <p:spTgt spid="4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fade">
                                      <p:cBhvr>
                                        <p:cTn id="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46"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GB"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Moment of Inertia</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smtClean="0"/>
              <a:t>The remaining entries within the inertia tensor hold products of inertia, defined as</a:t>
            </a:r>
          </a:p>
          <a:p>
            <a:pPr marL="0">
              <a:lnSpc>
                <a:spcPct val="114000"/>
              </a:lnSpc>
              <a:spcAft>
                <a:spcPts val="600"/>
              </a:spcAft>
              <a:buNone/>
            </a:pPr>
            <a:endParaRPr lang="en-GB" sz="2000" dirty="0" smtClean="0"/>
          </a:p>
          <a:p>
            <a:pPr marL="0">
              <a:lnSpc>
                <a:spcPct val="114000"/>
              </a:lnSpc>
              <a:spcAft>
                <a:spcPts val="600"/>
              </a:spcAft>
              <a:buNone/>
            </a:pPr>
            <a:r>
              <a:rPr lang="en-GB" sz="2000" dirty="0" smtClean="0"/>
              <a:t>Where </a:t>
            </a:r>
            <a:r>
              <a:rPr lang="en-GB" sz="2000" i="1" dirty="0" err="1" smtClean="0"/>
              <a:t>a</a:t>
            </a:r>
            <a:r>
              <a:rPr lang="en-GB" sz="2000" i="1" baseline="-25000" dirty="0" err="1" smtClean="0"/>
              <a:t>pi</a:t>
            </a:r>
            <a:r>
              <a:rPr lang="en-GB" sz="2000" dirty="0" smtClean="0"/>
              <a:t> is the distance of particle </a:t>
            </a:r>
            <a:r>
              <a:rPr lang="en-GB" sz="2000" i="1" dirty="0" err="1" smtClean="0"/>
              <a:t>i</a:t>
            </a:r>
            <a:r>
              <a:rPr lang="en-GB" sz="2000" dirty="0" smtClean="0"/>
              <a:t> from the centre of mass of the object, in the direction of </a:t>
            </a:r>
            <a:r>
              <a:rPr lang="en-GB" sz="2000" i="1" dirty="0" smtClean="0"/>
              <a:t>a</a:t>
            </a:r>
            <a:r>
              <a:rPr lang="en-GB" sz="2000" dirty="0" smtClean="0"/>
              <a:t>. Using this </a:t>
            </a:r>
            <a:r>
              <a:rPr lang="en-GB" sz="2000" i="1" dirty="0" err="1" smtClean="0"/>
              <a:t>I</a:t>
            </a:r>
            <a:r>
              <a:rPr lang="en-GB" sz="2000" i="1" baseline="-25000" dirty="0" err="1" smtClean="0"/>
              <a:t>xy</a:t>
            </a:r>
            <a:r>
              <a:rPr lang="en-GB" sz="2000" dirty="0" smtClean="0"/>
              <a:t>, </a:t>
            </a:r>
            <a:r>
              <a:rPr lang="en-GB" sz="2000" i="1" dirty="0" err="1" smtClean="0"/>
              <a:t>I</a:t>
            </a:r>
            <a:r>
              <a:rPr lang="en-GB" sz="2000" i="1" baseline="-25000" dirty="0" err="1" smtClean="0"/>
              <a:t>xz</a:t>
            </a:r>
            <a:r>
              <a:rPr lang="en-GB" sz="2000" dirty="0" smtClean="0"/>
              <a:t> and </a:t>
            </a:r>
            <a:r>
              <a:rPr lang="en-GB" sz="2000" i="1" dirty="0" err="1" smtClean="0"/>
              <a:t>I</a:t>
            </a:r>
            <a:r>
              <a:rPr lang="en-GB" sz="2000" i="1" baseline="-25000" dirty="0" err="1" smtClean="0"/>
              <a:t>yz</a:t>
            </a:r>
            <a:r>
              <a:rPr lang="en-GB" sz="2000" dirty="0" smtClean="0"/>
              <a:t> can be calculated, e.g. </a:t>
            </a:r>
            <a:r>
              <a:rPr lang="en-GB" sz="2000" i="1" dirty="0" err="1" smtClean="0"/>
              <a:t>I</a:t>
            </a:r>
            <a:r>
              <a:rPr lang="en-GB" sz="2000" i="1" baseline="-25000" dirty="0" err="1" smtClean="0"/>
              <a:t>xy</a:t>
            </a:r>
            <a:r>
              <a:rPr lang="en-GB" sz="2000" dirty="0" smtClean="0"/>
              <a:t> holds the sum of the products of mass dependent upon the distance of the particle along the </a:t>
            </a:r>
            <a:r>
              <a:rPr lang="en-GB" sz="2000" i="1" dirty="0" smtClean="0"/>
              <a:t>x-</a:t>
            </a:r>
            <a:r>
              <a:rPr lang="en-GB" sz="2000" dirty="0" smtClean="0"/>
              <a:t> and </a:t>
            </a:r>
            <a:r>
              <a:rPr lang="en-GB" sz="2000" i="1" dirty="0" smtClean="0"/>
              <a:t>y</a:t>
            </a:r>
            <a:r>
              <a:rPr lang="en-GB" sz="2000" dirty="0" smtClean="0"/>
              <a:t>-axis relative to the centre of mass.</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39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3971" name="Rectangle 3"/>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0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6019"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1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01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21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92161" name="Picture 1"/>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605093" y="2000240"/>
            <a:ext cx="2752725" cy="771525"/>
          </a:xfrm>
          <a:prstGeom prst="rect">
            <a:avLst/>
          </a:prstGeom>
          <a:noFill/>
        </p:spPr>
      </p:pic>
      <p:pic>
        <p:nvPicPr>
          <p:cNvPr id="92164" name="Picture 4"/>
          <p:cNvPicPr>
            <a:picLocks noChangeAspect="1" noChangeArrowheads="1"/>
          </p:cNvPicPr>
          <p:nvPr/>
        </p:nvPicPr>
        <p:blipFill>
          <a:blip r:embed="rId5" cstate="print"/>
          <a:srcRect/>
          <a:stretch>
            <a:fillRect/>
          </a:stretch>
        </p:blipFill>
        <p:spPr bwMode="auto">
          <a:xfrm>
            <a:off x="6921991" y="3929066"/>
            <a:ext cx="2079165" cy="2786082"/>
          </a:xfrm>
          <a:prstGeom prst="rect">
            <a:avLst/>
          </a:prstGeom>
          <a:noFill/>
          <a:ln w="9525">
            <a:noFill/>
            <a:miter lim="800000"/>
            <a:headEnd/>
            <a:tailEnd/>
          </a:ln>
          <a:effectLst/>
        </p:spPr>
      </p:pic>
      <p:sp>
        <p:nvSpPr>
          <p:cNvPr id="46" name="Text Placeholder 5"/>
          <p:cNvSpPr>
            <a:spLocks noGrp="1"/>
          </p:cNvSpPr>
          <p:nvPr>
            <p:ph type="body" idx="4294967295"/>
          </p:nvPr>
        </p:nvSpPr>
        <p:spPr>
          <a:xfrm>
            <a:off x="500034" y="4429132"/>
            <a:ext cx="6429420" cy="1785950"/>
          </a:xfrm>
        </p:spPr>
        <p:txBody>
          <a:bodyPr>
            <a:noAutofit/>
          </a:bodyPr>
          <a:lstStyle/>
          <a:p>
            <a:pPr marL="0">
              <a:lnSpc>
                <a:spcPct val="114000"/>
              </a:lnSpc>
              <a:spcAft>
                <a:spcPts val="600"/>
              </a:spcAft>
              <a:buNone/>
            </a:pPr>
            <a:r>
              <a:rPr lang="en-GB" sz="2000" dirty="0" smtClean="0"/>
              <a:t>A product of inertia represents the tendency to rotate in a direction different from the direction in which torque is applied. For some objects rotation may occur about a different axis from that which the torque was applied (e.g. a gyroscope).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2164"/>
                                        </p:tgtEl>
                                        <p:attrNameLst>
                                          <p:attrName>style.visibility</p:attrName>
                                        </p:attrNameLst>
                                      </p:cBhvr>
                                      <p:to>
                                        <p:strVal val="visible"/>
                                      </p:to>
                                    </p:set>
                                    <p:animEffect transition="in" filter="fade">
                                      <p:cBhvr>
                                        <p:cTn id="7" dur="500"/>
                                        <p:tgtEl>
                                          <p:spTgt spid="9216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2161"/>
                                        </p:tgtEl>
                                        <p:attrNameLst>
                                          <p:attrName>style.visibility</p:attrName>
                                        </p:attrNameLst>
                                      </p:cBhvr>
                                      <p:to>
                                        <p:strVal val="visible"/>
                                      </p:to>
                                    </p:set>
                                    <p:animEffect transition="in" filter="fade">
                                      <p:cBhvr>
                                        <p:cTn id="15" dur="500"/>
                                        <p:tgtEl>
                                          <p:spTgt spid="9216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animEffect transition="in" filter="fade">
                                      <p:cBhvr>
                                        <p:cTn id="19" dur="500"/>
                                        <p:tgtEl>
                                          <p:spTgt spid="18">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xEl>
                                              <p:pRg st="0" end="0"/>
                                            </p:txEl>
                                          </p:spTgt>
                                        </p:tgtEl>
                                        <p:attrNameLst>
                                          <p:attrName>style.visibility</p:attrName>
                                        </p:attrNameLst>
                                      </p:cBhvr>
                                      <p:to>
                                        <p:strVal val="visible"/>
                                      </p:to>
                                    </p:set>
                                    <p:animEffect transition="in" filter="fade">
                                      <p:cBhvr>
                                        <p:cTn id="24" dur="5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4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GB"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Moment of Inertia</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Including the products of inertia completes the inertia tensor:</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r>
              <a:rPr lang="en-GB" sz="2000" dirty="0" smtClean="0"/>
              <a:t>In terms of the equation linking an applied torque to an increase in angular velocity, i.e.                            the inertia tensor developed above is simply inverted.</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4" name="Rectangle 4"/>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7" name="Rectangle 7"/>
          <p:cNvSpPr>
            <a:spLocks noChangeArrowheads="1"/>
          </p:cNvSpPr>
          <p:nvPr/>
        </p:nvSpPr>
        <p:spPr bwMode="auto">
          <a:xfrm>
            <a:off x="0"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39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3971" name="Rectangle 3"/>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0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6019"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1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01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21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42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94209" name="Picture 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814644" y="1995486"/>
            <a:ext cx="2686050" cy="1219200"/>
          </a:xfrm>
          <a:prstGeom prst="rect">
            <a:avLst/>
          </a:prstGeom>
          <a:noFill/>
        </p:spPr>
      </p:pic>
      <p:sp>
        <p:nvSpPr>
          <p:cNvPr id="9421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9421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90715" y="3786190"/>
            <a:ext cx="1152525" cy="438150"/>
          </a:xfrm>
          <a:prstGeom prst="rect">
            <a:avLst/>
          </a:prstGeom>
          <a:noFill/>
        </p:spPr>
      </p:pic>
      <p:sp>
        <p:nvSpPr>
          <p:cNvPr id="94214" name="Rectangle 6"/>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4209"/>
                                        </p:tgtEl>
                                        <p:attrNameLst>
                                          <p:attrName>style.visibility</p:attrName>
                                        </p:attrNameLst>
                                      </p:cBhvr>
                                      <p:to>
                                        <p:strVal val="visible"/>
                                      </p:to>
                                    </p:set>
                                    <p:animEffect transition="in" filter="fade">
                                      <p:cBhvr>
                                        <p:cTn id="11" dur="500"/>
                                        <p:tgtEl>
                                          <p:spTgt spid="9420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8">
                                            <p:txEl>
                                              <p:pRg st="4" end="4"/>
                                            </p:txEl>
                                          </p:spTgt>
                                        </p:tgtEl>
                                        <p:attrNameLst>
                                          <p:attrName>style.visibility</p:attrName>
                                        </p:attrNameLst>
                                      </p:cBhvr>
                                      <p:to>
                                        <p:strVal val="visible"/>
                                      </p:to>
                                    </p:set>
                                    <p:animEffect transition="in" filter="fade">
                                      <p:cBhvr>
                                        <p:cTn id="14" dur="500"/>
                                        <p:tgtEl>
                                          <p:spTgt spid="18">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4212"/>
                                        </p:tgtEl>
                                        <p:attrNameLst>
                                          <p:attrName>style.visibility</p:attrName>
                                        </p:attrNameLst>
                                      </p:cBhvr>
                                      <p:to>
                                        <p:strVal val="visible"/>
                                      </p:to>
                                    </p:set>
                                    <p:animEffect transition="in" filter="fade">
                                      <p:cBhvr>
                                        <p:cTn id="17" dur="5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GB"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Moment of Inertia: Common shapes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Some common inertia tensors for common shapes are as follows:</a:t>
            </a:r>
          </a:p>
          <a:p>
            <a:pPr marL="0">
              <a:lnSpc>
                <a:spcPct val="114000"/>
              </a:lnSpc>
              <a:spcAft>
                <a:spcPts val="600"/>
              </a:spcAft>
              <a:buNone/>
            </a:pPr>
            <a:r>
              <a:rPr lang="en-GB" sz="2000" dirty="0" smtClean="0"/>
              <a:t>Rectangular block of mass </a:t>
            </a:r>
            <a:r>
              <a:rPr lang="en-GB" sz="2000" i="1" dirty="0" smtClean="0"/>
              <a:t>m</a:t>
            </a:r>
            <a:r>
              <a:rPr lang="en-GB" sz="2000" dirty="0" smtClean="0"/>
              <a:t> and dimensions </a:t>
            </a:r>
            <a:r>
              <a:rPr lang="en-GB" sz="2000" i="1" dirty="0" err="1" smtClean="0"/>
              <a:t>d</a:t>
            </a:r>
            <a:r>
              <a:rPr lang="en-GB" sz="2000" i="1" baseline="-25000" dirty="0" err="1" smtClean="0"/>
              <a:t>x</a:t>
            </a:r>
            <a:r>
              <a:rPr lang="en-GB" sz="2000" dirty="0" smtClean="0"/>
              <a:t>, </a:t>
            </a:r>
            <a:r>
              <a:rPr lang="en-GB" sz="2000" i="1" dirty="0" err="1" smtClean="0"/>
              <a:t>d</a:t>
            </a:r>
            <a:r>
              <a:rPr lang="en-GB" sz="2000" i="1" baseline="-25000" dirty="0" err="1" smtClean="0"/>
              <a:t>y</a:t>
            </a:r>
            <a:r>
              <a:rPr lang="en-GB" sz="2000" dirty="0" smtClean="0"/>
              <a:t>, and </a:t>
            </a:r>
            <a:r>
              <a:rPr lang="en-GB" sz="2000" i="1" dirty="0" err="1" smtClean="0"/>
              <a:t>d</a:t>
            </a:r>
            <a:r>
              <a:rPr lang="en-GB" sz="2000" i="1" baseline="-25000" dirty="0" err="1" smtClean="0"/>
              <a:t>z</a:t>
            </a:r>
            <a:r>
              <a:rPr lang="en-GB" sz="2000" dirty="0" smtClean="0"/>
              <a:t> aligned along the </a:t>
            </a:r>
            <a:r>
              <a:rPr lang="en-GB" sz="2000" i="1" dirty="0" smtClean="0"/>
              <a:t>x-</a:t>
            </a:r>
            <a:r>
              <a:rPr lang="en-GB" sz="2000" dirty="0" smtClean="0"/>
              <a:t>, </a:t>
            </a:r>
            <a:r>
              <a:rPr lang="en-GB" sz="2000" i="1" dirty="0" smtClean="0"/>
              <a:t>y-</a:t>
            </a:r>
            <a:r>
              <a:rPr lang="en-GB" sz="2000" dirty="0" smtClean="0"/>
              <a:t>, and </a:t>
            </a:r>
            <a:r>
              <a:rPr lang="en-GB" sz="2000" i="1" dirty="0" smtClean="0"/>
              <a:t>z</a:t>
            </a:r>
            <a:r>
              <a:rPr lang="en-GB" sz="2000" dirty="0" smtClean="0"/>
              <a:t>-axes, respectively:</a:t>
            </a:r>
          </a:p>
          <a:p>
            <a:pPr marL="0">
              <a:lnSpc>
                <a:spcPct val="114000"/>
              </a:lnSpc>
              <a:spcAft>
                <a:spcPts val="600"/>
              </a:spcAft>
              <a:buNone/>
            </a:pPr>
            <a:endParaRPr lang="en-GB" sz="2000" dirty="0" smtClean="0"/>
          </a:p>
          <a:p>
            <a:pPr marL="0">
              <a:lnSpc>
                <a:spcPct val="114000"/>
              </a:lnSpc>
              <a:spcAft>
                <a:spcPts val="600"/>
              </a:spcAft>
              <a:buNone/>
            </a:pPr>
            <a:endParaRPr lang="en-GB" sz="1000" dirty="0" smtClean="0"/>
          </a:p>
          <a:p>
            <a:pPr marL="0">
              <a:lnSpc>
                <a:spcPct val="114000"/>
              </a:lnSpc>
              <a:spcAft>
                <a:spcPts val="600"/>
              </a:spcAft>
              <a:buNone/>
            </a:pPr>
            <a:r>
              <a:rPr lang="en-GB" sz="2000" dirty="0" smtClean="0"/>
              <a:t>Solid sphere of mass </a:t>
            </a:r>
            <a:r>
              <a:rPr lang="en-GB" sz="2000" i="1" dirty="0" smtClean="0"/>
              <a:t>m</a:t>
            </a:r>
            <a:r>
              <a:rPr lang="en-GB" sz="2000" dirty="0" smtClean="0"/>
              <a:t> and radius </a:t>
            </a:r>
            <a:r>
              <a:rPr lang="en-GB" sz="2000" i="1" dirty="0" smtClean="0"/>
              <a:t>r</a:t>
            </a:r>
            <a:r>
              <a:rPr lang="en-GB" sz="2000" dirty="0" smtClean="0"/>
              <a:t>:</a:t>
            </a:r>
          </a:p>
          <a:p>
            <a:pPr marL="0">
              <a:lnSpc>
                <a:spcPct val="114000"/>
              </a:lnSpc>
              <a:spcAft>
                <a:spcPts val="600"/>
              </a:spcAft>
              <a:buNone/>
            </a:pPr>
            <a:endParaRPr lang="en-GB" sz="2000" dirty="0" smtClean="0"/>
          </a:p>
          <a:p>
            <a:pPr marL="0">
              <a:lnSpc>
                <a:spcPct val="114000"/>
              </a:lnSpc>
              <a:spcAft>
                <a:spcPts val="600"/>
              </a:spcAft>
              <a:buNone/>
            </a:pPr>
            <a:endParaRPr lang="en-GB" sz="1000" dirty="0" smtClean="0"/>
          </a:p>
          <a:p>
            <a:pPr marL="0">
              <a:lnSpc>
                <a:spcPct val="114000"/>
              </a:lnSpc>
              <a:spcAft>
                <a:spcPts val="600"/>
              </a:spcAft>
              <a:buNone/>
            </a:pPr>
            <a:r>
              <a:rPr lang="en-GB" sz="2000" dirty="0" smtClean="0"/>
              <a:t>Cylinder of mass </a:t>
            </a:r>
            <a:r>
              <a:rPr lang="en-GB" sz="2000" i="1" dirty="0" smtClean="0"/>
              <a:t>m</a:t>
            </a:r>
            <a:r>
              <a:rPr lang="en-GB" sz="2000" dirty="0" smtClean="0"/>
              <a:t>, with a principle axis along the </a:t>
            </a:r>
            <a:r>
              <a:rPr lang="en-GB" sz="2000" i="1" dirty="0" smtClean="0"/>
              <a:t>z</a:t>
            </a:r>
            <a:r>
              <a:rPr lang="en-GB" sz="2000" dirty="0" smtClean="0"/>
              <a:t>-axis, radius </a:t>
            </a:r>
            <a:r>
              <a:rPr lang="en-GB" sz="2000" i="1" dirty="0" smtClean="0"/>
              <a:t>r</a:t>
            </a:r>
            <a:r>
              <a:rPr lang="en-GB" sz="2000" dirty="0" smtClean="0"/>
              <a:t> and height </a:t>
            </a:r>
            <a:r>
              <a:rPr lang="en-GB" sz="2000" i="1" dirty="0" smtClean="0"/>
              <a:t>h</a:t>
            </a:r>
            <a:r>
              <a:rPr lang="en-GB" sz="2000" dirty="0" smtClean="0"/>
              <a:t>: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39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3971" name="Rectangle 3"/>
          <p:cNvSpPr>
            <a:spLocks noChangeArrowheads="1"/>
          </p:cNvSpPr>
          <p:nvPr/>
        </p:nvSpPr>
        <p:spPr bwMode="auto">
          <a:xfrm>
            <a:off x="0" y="9048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60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6019"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1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01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21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42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421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4214" name="Rectangle 6"/>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5234"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00232" y="2643182"/>
            <a:ext cx="4000528" cy="970812"/>
          </a:xfrm>
          <a:prstGeom prst="rect">
            <a:avLst/>
          </a:prstGeom>
          <a:noFill/>
          <a:ln w="9525">
            <a:noFill/>
            <a:miter lim="800000"/>
            <a:headEnd/>
            <a:tailEnd/>
          </a:ln>
        </p:spPr>
      </p:pic>
      <p:pic>
        <p:nvPicPr>
          <p:cNvPr id="95235"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071670" y="3929066"/>
            <a:ext cx="2008665" cy="1000131"/>
          </a:xfrm>
          <a:prstGeom prst="rect">
            <a:avLst/>
          </a:prstGeom>
          <a:noFill/>
          <a:ln w="9525">
            <a:noFill/>
            <a:miter lim="800000"/>
            <a:headEnd/>
            <a:tailEnd/>
          </a:ln>
        </p:spPr>
      </p:pic>
      <p:pic>
        <p:nvPicPr>
          <p:cNvPr id="95236"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057410" y="5357826"/>
            <a:ext cx="3943350" cy="1057275"/>
          </a:xfrm>
          <a:prstGeom prst="rect">
            <a:avLst/>
          </a:prstGeom>
          <a:noFill/>
          <a:ln w="9525">
            <a:noFill/>
            <a:miter lim="800000"/>
            <a:headEnd/>
            <a:tailEnd/>
          </a:ln>
        </p:spPr>
      </p:pic>
      <p:pic>
        <p:nvPicPr>
          <p:cNvPr id="15361" name="Picture 1"/>
          <p:cNvPicPr>
            <a:picLocks noChangeAspect="1" noChangeArrowheads="1"/>
          </p:cNvPicPr>
          <p:nvPr/>
        </p:nvPicPr>
        <p:blipFill>
          <a:blip r:embed="rId7" cstate="print"/>
          <a:srcRect/>
          <a:stretch>
            <a:fillRect/>
          </a:stretch>
        </p:blipFill>
        <p:spPr bwMode="auto">
          <a:xfrm>
            <a:off x="7929586" y="5143512"/>
            <a:ext cx="1036817" cy="1423983"/>
          </a:xfrm>
          <a:prstGeom prst="rect">
            <a:avLst/>
          </a:prstGeom>
          <a:noFill/>
          <a:ln w="9525">
            <a:noFill/>
            <a:miter lim="800000"/>
            <a:headEnd/>
            <a:tailEnd/>
          </a:ln>
          <a:effectLst/>
        </p:spPr>
      </p:pic>
      <p:pic>
        <p:nvPicPr>
          <p:cNvPr id="15362" name="Picture 2"/>
          <p:cNvPicPr>
            <a:picLocks noChangeAspect="1" noChangeArrowheads="1"/>
          </p:cNvPicPr>
          <p:nvPr/>
        </p:nvPicPr>
        <p:blipFill>
          <a:blip r:embed="rId8" cstate="print"/>
          <a:srcRect/>
          <a:stretch>
            <a:fillRect/>
          </a:stretch>
        </p:blipFill>
        <p:spPr bwMode="auto">
          <a:xfrm>
            <a:off x="7667628" y="3667108"/>
            <a:ext cx="1404966" cy="1404966"/>
          </a:xfrm>
          <a:prstGeom prst="rect">
            <a:avLst/>
          </a:prstGeom>
          <a:noFill/>
          <a:ln w="9525">
            <a:noFill/>
            <a:miter lim="800000"/>
            <a:headEnd/>
            <a:tailEnd/>
          </a:ln>
          <a:effectLst/>
        </p:spPr>
      </p:pic>
      <p:pic>
        <p:nvPicPr>
          <p:cNvPr id="15365" name="Picture 5" descr="http://www.norelem.de/en/productsimages/01160.jp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7572396" y="2071678"/>
            <a:ext cx="1571636" cy="1571636"/>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95234"/>
                                        </p:tgtEl>
                                        <p:attrNameLst>
                                          <p:attrName>style.visibility</p:attrName>
                                        </p:attrNameLst>
                                      </p:cBhvr>
                                      <p:to>
                                        <p:strVal val="visible"/>
                                      </p:to>
                                    </p:set>
                                    <p:animEffect transition="in" filter="fade">
                                      <p:cBhvr>
                                        <p:cTn id="16" dur="500"/>
                                        <p:tgtEl>
                                          <p:spTgt spid="95234"/>
                                        </p:tgtEl>
                                      </p:cBhvr>
                                    </p:animEffect>
                                  </p:childTnLst>
                                </p:cTn>
                              </p:par>
                              <p:par>
                                <p:cTn id="17" presetID="10" presetClass="entr" presetSubtype="0" fill="hold" nodeType="withEffect">
                                  <p:stCondLst>
                                    <p:cond delay="0"/>
                                  </p:stCondLst>
                                  <p:childTnLst>
                                    <p:set>
                                      <p:cBhvr>
                                        <p:cTn id="18" dur="1" fill="hold">
                                          <p:stCondLst>
                                            <p:cond delay="0"/>
                                          </p:stCondLst>
                                        </p:cTn>
                                        <p:tgtEl>
                                          <p:spTgt spid="15365"/>
                                        </p:tgtEl>
                                        <p:attrNameLst>
                                          <p:attrName>style.visibility</p:attrName>
                                        </p:attrNameLst>
                                      </p:cBhvr>
                                      <p:to>
                                        <p:strVal val="visible"/>
                                      </p:to>
                                    </p:set>
                                    <p:animEffect transition="in" filter="fade">
                                      <p:cBhvr>
                                        <p:cTn id="19" dur="500"/>
                                        <p:tgtEl>
                                          <p:spTgt spid="1536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xEl>
                                              <p:pRg st="4" end="4"/>
                                            </p:txEl>
                                          </p:spTgt>
                                        </p:tgtEl>
                                        <p:attrNameLst>
                                          <p:attrName>style.visibility</p:attrName>
                                        </p:attrNameLst>
                                      </p:cBhvr>
                                      <p:to>
                                        <p:strVal val="visible"/>
                                      </p:to>
                                    </p:set>
                                    <p:animEffect transition="in" filter="fade">
                                      <p:cBhvr>
                                        <p:cTn id="24" dur="500"/>
                                        <p:tgtEl>
                                          <p:spTgt spid="18">
                                            <p:txEl>
                                              <p:pRg st="4" end="4"/>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95235"/>
                                        </p:tgtEl>
                                        <p:attrNameLst>
                                          <p:attrName>style.visibility</p:attrName>
                                        </p:attrNameLst>
                                      </p:cBhvr>
                                      <p:to>
                                        <p:strVal val="visible"/>
                                      </p:to>
                                    </p:set>
                                    <p:animEffect transition="in" filter="fade">
                                      <p:cBhvr>
                                        <p:cTn id="28" dur="500"/>
                                        <p:tgtEl>
                                          <p:spTgt spid="95235"/>
                                        </p:tgtEl>
                                      </p:cBhvr>
                                    </p:animEffect>
                                  </p:childTnLst>
                                </p:cTn>
                              </p:par>
                              <p:par>
                                <p:cTn id="29" presetID="10" presetClass="entr" presetSubtype="0" fill="hold" nodeType="withEffect">
                                  <p:stCondLst>
                                    <p:cond delay="0"/>
                                  </p:stCondLst>
                                  <p:childTnLst>
                                    <p:set>
                                      <p:cBhvr>
                                        <p:cTn id="30" dur="1" fill="hold">
                                          <p:stCondLst>
                                            <p:cond delay="0"/>
                                          </p:stCondLst>
                                        </p:cTn>
                                        <p:tgtEl>
                                          <p:spTgt spid="15362"/>
                                        </p:tgtEl>
                                        <p:attrNameLst>
                                          <p:attrName>style.visibility</p:attrName>
                                        </p:attrNameLst>
                                      </p:cBhvr>
                                      <p:to>
                                        <p:strVal val="visible"/>
                                      </p:to>
                                    </p:set>
                                    <p:animEffect transition="in" filter="fade">
                                      <p:cBhvr>
                                        <p:cTn id="31" dur="500"/>
                                        <p:tgtEl>
                                          <p:spTgt spid="1536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xEl>
                                              <p:pRg st="7" end="7"/>
                                            </p:txEl>
                                          </p:spTgt>
                                        </p:tgtEl>
                                        <p:attrNameLst>
                                          <p:attrName>style.visibility</p:attrName>
                                        </p:attrNameLst>
                                      </p:cBhvr>
                                      <p:to>
                                        <p:strVal val="visible"/>
                                      </p:to>
                                    </p:set>
                                    <p:animEffect transition="in" filter="fade">
                                      <p:cBhvr>
                                        <p:cTn id="36" dur="500"/>
                                        <p:tgtEl>
                                          <p:spTgt spid="18">
                                            <p:txEl>
                                              <p:pRg st="7" end="7"/>
                                            </p:txEl>
                                          </p:spTgt>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95236"/>
                                        </p:tgtEl>
                                        <p:attrNameLst>
                                          <p:attrName>style.visibility</p:attrName>
                                        </p:attrNameLst>
                                      </p:cBhvr>
                                      <p:to>
                                        <p:strVal val="visible"/>
                                      </p:to>
                                    </p:set>
                                    <p:animEffect transition="in" filter="fade">
                                      <p:cBhvr>
                                        <p:cTn id="40" dur="500"/>
                                        <p:tgtEl>
                                          <p:spTgt spid="95236"/>
                                        </p:tgtEl>
                                      </p:cBhvr>
                                    </p:animEffect>
                                  </p:childTnLst>
                                </p:cTn>
                              </p:par>
                              <p:par>
                                <p:cTn id="41" presetID="10" presetClass="entr" presetSubtype="0" fill="hold" nodeType="withEffect">
                                  <p:stCondLst>
                                    <p:cond delay="0"/>
                                  </p:stCondLst>
                                  <p:childTnLst>
                                    <p:set>
                                      <p:cBhvr>
                                        <p:cTn id="42" dur="1" fill="hold">
                                          <p:stCondLst>
                                            <p:cond delay="0"/>
                                          </p:stCondLst>
                                        </p:cTn>
                                        <p:tgtEl>
                                          <p:spTgt spid="15361"/>
                                        </p:tgtEl>
                                        <p:attrNameLst>
                                          <p:attrName>style.visibility</p:attrName>
                                        </p:attrNameLst>
                                      </p:cBhvr>
                                      <p:to>
                                        <p:strVal val="visible"/>
                                      </p:to>
                                    </p:set>
                                    <p:animEffect transition="in" filter="fade">
                                      <p:cBhvr>
                                        <p:cTn id="43" dur="500"/>
                                        <p:tgtEl>
                                          <p:spTgt spid="15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GB"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Moment of Inertia: World Coordinates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An inertia tensor is typically expressed in terms of the object’s local coordinate system, whilst torque and angular acceleration are typically expressed in terms of world coordinates.</a:t>
            </a:r>
          </a:p>
          <a:p>
            <a:pPr marL="0">
              <a:lnSpc>
                <a:spcPct val="114000"/>
              </a:lnSpc>
              <a:spcAft>
                <a:spcPts val="600"/>
              </a:spcAft>
              <a:buNone/>
            </a:pPr>
            <a:r>
              <a:rPr lang="en-GB" sz="2000" dirty="0" smtClean="0"/>
              <a:t>Hence, within the physics engine it will be necessary to build each frame an inverse inertia tensor expressed in terms of world coordinates in order to apply any accumulated torque to a given body.</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192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397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601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86019"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011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0117"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21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42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4213"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94214" name="Rectangle 6"/>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97282" name="Picture 2" descr="http://resources.esri.com/help/9.3/ArcGISEngine/dotnet/bitmaps/b0e91ce8-c180-47dc-8323-06cac5d770642.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857224" y="4000504"/>
            <a:ext cx="7310709" cy="2576517"/>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7282"/>
                                        </p:tgtEl>
                                        <p:attrNameLst>
                                          <p:attrName>style.visibility</p:attrName>
                                        </p:attrNameLst>
                                      </p:cBhvr>
                                      <p:to>
                                        <p:strVal val="visible"/>
                                      </p:to>
                                    </p:set>
                                    <p:animEffect transition="in" filter="fade">
                                      <p:cBhvr>
                                        <p:cTn id="11" dur="500"/>
                                        <p:tgtEl>
                                          <p:spTgt spid="9728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xEl>
                                              <p:pRg st="1" end="1"/>
                                            </p:txEl>
                                          </p:spTgt>
                                        </p:tgtEl>
                                        <p:attrNameLst>
                                          <p:attrName>style.visibility</p:attrName>
                                        </p:attrNameLst>
                                      </p:cBhvr>
                                      <p:to>
                                        <p:strVal val="visible"/>
                                      </p:to>
                                    </p:set>
                                    <p:animEffect transition="in" filter="fade">
                                      <p:cBhvr>
                                        <p:cTn id="16"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Aside: Changing the basis of a matrix</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In what follows there will be a need to apply in </a:t>
            </a:r>
            <a:r>
              <a:rPr lang="en-GB" sz="2000" i="1" dirty="0" smtClean="0"/>
              <a:t>world</a:t>
            </a:r>
            <a:r>
              <a:rPr lang="en-GB" sz="2000" dirty="0" smtClean="0"/>
              <a:t> space a transformation that is expressed in terms of a </a:t>
            </a:r>
            <a:r>
              <a:rPr lang="en-GB" sz="2000" i="1" dirty="0" smtClean="0"/>
              <a:t>local </a:t>
            </a:r>
            <a:r>
              <a:rPr lang="en-GB" sz="2000" dirty="0" smtClean="0"/>
              <a:t>space.</a:t>
            </a:r>
          </a:p>
          <a:p>
            <a:pPr marL="0">
              <a:lnSpc>
                <a:spcPct val="114000"/>
              </a:lnSpc>
              <a:spcAft>
                <a:spcPts val="600"/>
              </a:spcAft>
              <a:buNone/>
            </a:pPr>
            <a:r>
              <a:rPr lang="en-GB" sz="2000" dirty="0" smtClean="0"/>
              <a:t>Assume that </a:t>
            </a:r>
            <a:r>
              <a:rPr lang="en-GB" sz="2000" b="1" dirty="0" smtClean="0"/>
              <a:t>M</a:t>
            </a:r>
            <a:r>
              <a:rPr lang="en-GB" sz="2000" b="1" baseline="-25000" dirty="0" smtClean="0"/>
              <a:t>b</a:t>
            </a:r>
            <a:r>
              <a:rPr lang="en-GB" sz="2000" dirty="0" smtClean="0"/>
              <a:t> is a matrix transform which converts from an original basis </a:t>
            </a:r>
            <a:r>
              <a:rPr lang="en-GB" sz="2000" b="1" dirty="0" smtClean="0"/>
              <a:t>B</a:t>
            </a:r>
            <a:r>
              <a:rPr lang="en-GB" sz="2000" b="1" baseline="-25000" dirty="0" smtClean="0"/>
              <a:t>1</a:t>
            </a:r>
            <a:r>
              <a:rPr lang="en-GB" sz="2000" b="1" dirty="0" smtClean="0"/>
              <a:t> </a:t>
            </a:r>
            <a:r>
              <a:rPr lang="en-GB" sz="2000" dirty="0" smtClean="0"/>
              <a:t>into a new basis </a:t>
            </a:r>
            <a:r>
              <a:rPr lang="en-GB" sz="2000" b="1" dirty="0" smtClean="0"/>
              <a:t>B</a:t>
            </a:r>
            <a:r>
              <a:rPr lang="en-GB" sz="2000" b="1" baseline="-25000" dirty="0" smtClean="0"/>
              <a:t>2</a:t>
            </a:r>
            <a:r>
              <a:rPr lang="en-GB" sz="2000" dirty="0" smtClean="0"/>
              <a:t> (i.e. it may be a world transform converting from local space coordinates into world space). Further assume that </a:t>
            </a:r>
            <a:r>
              <a:rPr lang="en-GB" sz="2000" b="1" dirty="0" smtClean="0"/>
              <a:t>M</a:t>
            </a:r>
            <a:r>
              <a:rPr lang="en-GB" sz="2000" b="1" baseline="-25000" dirty="0" smtClean="0"/>
              <a:t>t</a:t>
            </a:r>
            <a:r>
              <a:rPr lang="en-GB" sz="2000" dirty="0" smtClean="0"/>
              <a:t> is a matrix transform currently defined in terms of </a:t>
            </a:r>
            <a:r>
              <a:rPr lang="en-GB" sz="2000" b="1" dirty="0" smtClean="0"/>
              <a:t>B</a:t>
            </a:r>
            <a:r>
              <a:rPr lang="en-GB" sz="2000" b="1" baseline="-25000" dirty="0" smtClean="0"/>
              <a:t>1</a:t>
            </a:r>
            <a:r>
              <a:rPr lang="en-GB" sz="2000" dirty="0" smtClean="0"/>
              <a:t> that is to be applied within </a:t>
            </a:r>
            <a:r>
              <a:rPr lang="en-GB" sz="2000" b="1" dirty="0" smtClean="0"/>
              <a:t>B</a:t>
            </a:r>
            <a:r>
              <a:rPr lang="en-GB" sz="2000" b="1" baseline="-25000" dirty="0" smtClean="0"/>
              <a:t>2</a:t>
            </a:r>
            <a:r>
              <a:rPr lang="en-GB" sz="2000" dirty="0" smtClean="0"/>
              <a:t>. This can be accomplished by:</a:t>
            </a:r>
          </a:p>
          <a:p>
            <a:pPr marL="180975" indent="-180975">
              <a:lnSpc>
                <a:spcPct val="114000"/>
              </a:lnSpc>
              <a:spcAft>
                <a:spcPts val="600"/>
              </a:spcAft>
              <a:buFont typeface="+mj-lt"/>
              <a:buAutoNum type="arabicPeriod"/>
            </a:pPr>
            <a:r>
              <a:rPr lang="en-GB" sz="2000" dirty="0" smtClean="0"/>
              <a:t>Applying an inverse transform </a:t>
            </a:r>
            <a:r>
              <a:rPr lang="en-GB" sz="2000" b="1" dirty="0" smtClean="0"/>
              <a:t>M</a:t>
            </a:r>
            <a:r>
              <a:rPr lang="en-GB" sz="2000" b="1" baseline="-25000" dirty="0" smtClean="0"/>
              <a:t>b</a:t>
            </a:r>
            <a:r>
              <a:rPr lang="en-GB" sz="2000" b="1" baseline="30000" dirty="0" smtClean="0"/>
              <a:t>-1</a:t>
            </a:r>
            <a:r>
              <a:rPr lang="en-GB" sz="2000" b="1" dirty="0" smtClean="0"/>
              <a:t> </a:t>
            </a:r>
            <a:r>
              <a:rPr lang="en-GB" sz="2000" dirty="0" smtClean="0"/>
              <a:t>that converts from </a:t>
            </a:r>
            <a:r>
              <a:rPr lang="en-GB" sz="2000" b="1" dirty="0" smtClean="0"/>
              <a:t>B</a:t>
            </a:r>
            <a:r>
              <a:rPr lang="en-GB" sz="2000" b="1" baseline="-25000" dirty="0" smtClean="0"/>
              <a:t>2</a:t>
            </a:r>
            <a:r>
              <a:rPr lang="en-GB" sz="2000" dirty="0" smtClean="0"/>
              <a:t> into </a:t>
            </a:r>
            <a:r>
              <a:rPr lang="en-GB" sz="2000" b="1" dirty="0" smtClean="0"/>
              <a:t>B</a:t>
            </a:r>
            <a:r>
              <a:rPr lang="en-GB" sz="2000" b="1" baseline="-25000" dirty="0" smtClean="0"/>
              <a:t>1</a:t>
            </a:r>
          </a:p>
          <a:p>
            <a:pPr marL="180975" indent="-180975">
              <a:lnSpc>
                <a:spcPct val="114000"/>
              </a:lnSpc>
              <a:spcAft>
                <a:spcPts val="600"/>
              </a:spcAft>
              <a:buFont typeface="+mj-lt"/>
              <a:buAutoNum type="arabicPeriod"/>
            </a:pPr>
            <a:r>
              <a:rPr lang="en-GB" sz="2000" dirty="0" smtClean="0"/>
              <a:t>Performing the desired </a:t>
            </a:r>
            <a:r>
              <a:rPr lang="en-GB" sz="2000" b="1" dirty="0" smtClean="0"/>
              <a:t>M</a:t>
            </a:r>
            <a:r>
              <a:rPr lang="en-GB" sz="2000" b="1" baseline="-25000" dirty="0" smtClean="0"/>
              <a:t>t</a:t>
            </a:r>
            <a:r>
              <a:rPr lang="en-GB" sz="2000" dirty="0" smtClean="0"/>
              <a:t> transform</a:t>
            </a:r>
          </a:p>
          <a:p>
            <a:pPr marL="180975" indent="-180975">
              <a:lnSpc>
                <a:spcPct val="114000"/>
              </a:lnSpc>
              <a:spcAft>
                <a:spcPts val="600"/>
              </a:spcAft>
              <a:buFont typeface="+mj-lt"/>
              <a:buAutoNum type="arabicPeriod"/>
            </a:pPr>
            <a:r>
              <a:rPr lang="en-GB" sz="2000" dirty="0" smtClean="0"/>
              <a:t>Applying the </a:t>
            </a:r>
            <a:r>
              <a:rPr lang="en-GB" sz="2000" b="1" dirty="0" smtClean="0"/>
              <a:t>M</a:t>
            </a:r>
            <a:r>
              <a:rPr lang="en-GB" sz="2000" b="1" baseline="-25000" dirty="0" smtClean="0"/>
              <a:t>b</a:t>
            </a:r>
            <a:r>
              <a:rPr lang="en-GB" sz="2000" dirty="0" smtClean="0"/>
              <a:t> transform to convert from </a:t>
            </a:r>
            <a:r>
              <a:rPr lang="en-GB" sz="2000" b="1" dirty="0" smtClean="0"/>
              <a:t>B</a:t>
            </a:r>
            <a:r>
              <a:rPr lang="en-GB" sz="2000" b="1" baseline="-25000" dirty="0" smtClean="0"/>
              <a:t>1</a:t>
            </a:r>
            <a:r>
              <a:rPr lang="en-GB" sz="2000" dirty="0" smtClean="0"/>
              <a:t> back into </a:t>
            </a:r>
            <a:r>
              <a:rPr lang="en-GB" sz="2000" b="1" dirty="0" smtClean="0"/>
              <a:t>B</a:t>
            </a:r>
            <a:r>
              <a:rPr lang="en-GB" sz="2000" b="1" baseline="-25000" dirty="0" smtClean="0"/>
              <a:t>2</a:t>
            </a:r>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4"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9397"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1" name="Rectangle 3"/>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4" name="Rectangle 6"/>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3496"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497" name="Rectangle 9"/>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499" name="Rectangle 11"/>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0" name="Rectangle 12"/>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3502" name="Rectangle 1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3504" name="Rectangle 1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89" name="Rectangle 5"/>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759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7593"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1000" b="0" i="0" u="none" strike="noStrike" cap="none" normalizeH="0" baseline="0" smtClean="0">
                <a:ln>
                  <a:noFill/>
                </a:ln>
                <a:solidFill>
                  <a:schemeClr val="tx1"/>
                </a:solidFill>
                <a:effectLst/>
                <a:latin typeface="Arial" pitchFamily="34" charset="0"/>
                <a:ea typeface="Calibri" pitchFamily="34" charset="0"/>
                <a:cs typeface="Minion-Regular"/>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7594" name="Rectangle 10"/>
          <p:cNvSpPr>
            <a:spLocks noChangeArrowheads="1"/>
          </p:cNvSpPr>
          <p:nvPr/>
        </p:nvSpPr>
        <p:spPr bwMode="auto">
          <a:xfrm>
            <a:off x="0" y="438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sz="600" b="0" i="0" u="none" strike="noStrike" cap="none" normalizeH="0" baseline="0" smtClean="0">
                <a:ln>
                  <a:noFill/>
                </a:ln>
                <a:solidFill>
                  <a:schemeClr val="tx1"/>
                </a:solidFill>
                <a:effectLst/>
                <a:latin typeface="Arial" pitchFamily="34" charset="0"/>
                <a:cs typeface="Arial" pitchFamily="34" charset="0"/>
              </a:rPr>
              <a:t> </a:t>
            </a:r>
            <a:endParaRPr kumimoji="0" lang="en-GB" sz="1800" b="0" i="0" u="none" strike="noStrike" cap="none" normalizeH="0" baseline="0" smtClean="0">
              <a:ln>
                <a:noFill/>
              </a:ln>
              <a:solidFill>
                <a:schemeClr val="tx1"/>
              </a:solidFill>
              <a:effectLst/>
              <a:latin typeface="Arial" pitchFamily="34" charset="0"/>
              <a:cs typeface="Arial" pitchFamily="34" charset="0"/>
            </a:endParaRPr>
          </a:p>
        </p:txBody>
      </p:sp>
      <p:sp>
        <p:nvSpPr>
          <p:cNvPr id="6964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9641" name="Rectangle 9"/>
          <p:cNvSpPr>
            <a:spLocks noChangeArrowheads="1"/>
          </p:cNvSpPr>
          <p:nvPr/>
        </p:nvSpPr>
        <p:spPr bwMode="auto">
          <a:xfrm>
            <a:off x="0" y="895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73730" name="Picture 2" descr="http://www.kxcad.net/autodesk/3ds_max/Autodesk_3ds_Max_9_Reference/graphics/il_transform_center_system-2.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000892" y="214290"/>
            <a:ext cx="2000264" cy="1500198"/>
          </a:xfrm>
          <a:prstGeom prst="rect">
            <a:avLst/>
          </a:prstGeom>
          <a:noFill/>
        </p:spPr>
      </p:pic>
      <p:sp>
        <p:nvSpPr>
          <p:cNvPr id="7373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73731"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214546" y="5786454"/>
            <a:ext cx="2422542" cy="500066"/>
          </a:xfrm>
          <a:prstGeom prst="rect">
            <a:avLst/>
          </a:prstGeom>
          <a:noFill/>
        </p:spPr>
      </p:pic>
      <p:sp>
        <p:nvSpPr>
          <p:cNvPr id="73733" name="Rectangle 5"/>
          <p:cNvSpPr>
            <a:spLocks noChangeArrowheads="1"/>
          </p:cNvSpPr>
          <p:nvPr/>
        </p:nvSpPr>
        <p:spPr bwMode="auto">
          <a:xfrm>
            <a:off x="0" y="8858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grpSp>
        <p:nvGrpSpPr>
          <p:cNvPr id="36" name="Group 35"/>
          <p:cNvGrpSpPr/>
          <p:nvPr/>
        </p:nvGrpSpPr>
        <p:grpSpPr>
          <a:xfrm>
            <a:off x="7114268" y="4545098"/>
            <a:ext cx="1938686" cy="2086026"/>
            <a:chOff x="7114268" y="4545098"/>
            <a:chExt cx="1938686" cy="2086026"/>
          </a:xfrm>
        </p:grpSpPr>
        <p:pic>
          <p:nvPicPr>
            <p:cNvPr id="37" name="Picture 36" descr="http://www.organizationplusca.com/images/postit.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313825">
              <a:off x="7114268" y="4545098"/>
              <a:ext cx="1938686" cy="2086026"/>
            </a:xfrm>
            <a:prstGeom prst="rect">
              <a:avLst/>
            </a:prstGeom>
            <a:noFill/>
          </p:spPr>
        </p:pic>
        <p:sp>
          <p:nvSpPr>
            <p:cNvPr id="38" name="Text Placeholder 5"/>
            <p:cNvSpPr txBox="1">
              <a:spLocks/>
            </p:cNvSpPr>
            <p:nvPr/>
          </p:nvSpPr>
          <p:spPr>
            <a:xfrm rot="302344">
              <a:off x="7133674" y="5004123"/>
              <a:ext cx="1770919" cy="1474709"/>
            </a:xfrm>
            <a:prstGeom prst="rect">
              <a:avLst/>
            </a:prstGeom>
          </p:spPr>
          <p:txBody>
            <a:bodyPr vert="horz" tIns="0">
              <a:normAutofit fontScale="625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Reminder: </a:t>
              </a:r>
              <a:r>
                <a:rPr lang="en-GB" sz="2400" dirty="0" smtClean="0">
                  <a:solidFill>
                    <a:schemeClr val="tx1">
                      <a:lumMod val="85000"/>
                      <a:lumOff val="15000"/>
                    </a:schemeClr>
                  </a:solidFill>
                  <a:latin typeface="Segoe Print" pitchFamily="2" charset="0"/>
                </a:rPr>
                <a:t>Multiplied matrices are equivalent to transformations carried out in reverse order.</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fade">
                                      <p:cBhvr>
                                        <p:cTn id="7" dur="500"/>
                                        <p:tgtEl>
                                          <p:spTgt spid="7373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xEl>
                                              <p:pRg st="1" end="1"/>
                                            </p:txEl>
                                          </p:spTgt>
                                        </p:tgtEl>
                                        <p:attrNameLst>
                                          <p:attrName>style.visibility</p:attrName>
                                        </p:attrNameLst>
                                      </p:cBhvr>
                                      <p:to>
                                        <p:strVal val="visible"/>
                                      </p:to>
                                    </p:set>
                                    <p:animEffect transition="in" filter="fade">
                                      <p:cBhvr>
                                        <p:cTn id="16" dur="500"/>
                                        <p:tgtEl>
                                          <p:spTgt spid="1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xEl>
                                              <p:pRg st="2" end="2"/>
                                            </p:txEl>
                                          </p:spTgt>
                                        </p:tgtEl>
                                        <p:attrNameLst>
                                          <p:attrName>style.visibility</p:attrName>
                                        </p:attrNameLst>
                                      </p:cBhvr>
                                      <p:to>
                                        <p:strVal val="visible"/>
                                      </p:to>
                                    </p:set>
                                    <p:animEffect transition="in" filter="fade">
                                      <p:cBhvr>
                                        <p:cTn id="21" dur="500"/>
                                        <p:tgtEl>
                                          <p:spTgt spid="1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xEl>
                                              <p:pRg st="3" end="3"/>
                                            </p:txEl>
                                          </p:spTgt>
                                        </p:tgtEl>
                                        <p:attrNameLst>
                                          <p:attrName>style.visibility</p:attrName>
                                        </p:attrNameLst>
                                      </p:cBhvr>
                                      <p:to>
                                        <p:strVal val="visible"/>
                                      </p:to>
                                    </p:set>
                                    <p:animEffect transition="in" filter="fade">
                                      <p:cBhvr>
                                        <p:cTn id="26" dur="500"/>
                                        <p:tgtEl>
                                          <p:spTgt spid="1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8">
                                            <p:txEl>
                                              <p:pRg st="4" end="4"/>
                                            </p:txEl>
                                          </p:spTgt>
                                        </p:tgtEl>
                                        <p:attrNameLst>
                                          <p:attrName>style.visibility</p:attrName>
                                        </p:attrNameLst>
                                      </p:cBhvr>
                                      <p:to>
                                        <p:strVal val="visible"/>
                                      </p:to>
                                    </p:set>
                                    <p:animEffect transition="in" filter="fade">
                                      <p:cBhvr>
                                        <p:cTn id="31" dur="500"/>
                                        <p:tgtEl>
                                          <p:spTgt spid="18">
                                            <p:txEl>
                                              <p:pRg st="4" end="4"/>
                                            </p:txEl>
                                          </p:spTgt>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73731"/>
                                        </p:tgtEl>
                                        <p:attrNameLst>
                                          <p:attrName>style.visibility</p:attrName>
                                        </p:attrNameLst>
                                      </p:cBhvr>
                                      <p:to>
                                        <p:strVal val="visible"/>
                                      </p:to>
                                    </p:set>
                                    <p:animEffect transition="in" filter="fade">
                                      <p:cBhvr>
                                        <p:cTn id="35" dur="500"/>
                                        <p:tgtEl>
                                          <p:spTgt spid="737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Object orientation and rotation</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In two or three dimensions an object can be described as having a certain </a:t>
            </a:r>
            <a:r>
              <a:rPr lang="en-GB" sz="2000" b="1" i="1" dirty="0" smtClean="0"/>
              <a:t>position </a:t>
            </a:r>
            <a:r>
              <a:rPr lang="en-GB" sz="2000" dirty="0" smtClean="0"/>
              <a:t>(relative to some defined origin) and </a:t>
            </a:r>
            <a:r>
              <a:rPr lang="en-GB" sz="2000" b="1" i="1" dirty="0" smtClean="0"/>
              <a:t>orientation</a:t>
            </a:r>
            <a:r>
              <a:rPr lang="en-GB" sz="2000" dirty="0" smtClean="0"/>
              <a:t> (relative to some defined direction).</a:t>
            </a:r>
          </a:p>
          <a:p>
            <a:pPr marL="0">
              <a:lnSpc>
                <a:spcPct val="114000"/>
              </a:lnSpc>
              <a:spcAft>
                <a:spcPts val="600"/>
              </a:spcAft>
              <a:buNone/>
            </a:pPr>
            <a:endParaRPr lang="en-GB" sz="2000" dirty="0" smtClean="0"/>
          </a:p>
        </p:txBody>
      </p:sp>
      <p:pic>
        <p:nvPicPr>
          <p:cNvPr id="87042" name="Picture 2" descr="http://wonders-of-the-brain.co.uk/content/optical-illusions/rotating-circles-illusion.gif"/>
          <p:cNvPicPr>
            <a:picLocks noChangeAspect="1" noChangeArrowheads="1"/>
          </p:cNvPicPr>
          <p:nvPr/>
        </p:nvPicPr>
        <p:blipFill>
          <a:blip r:embed="rId4" cstate="print">
            <a:clrChange>
              <a:clrFrom>
                <a:srgbClr val="FFFFFF"/>
              </a:clrFrom>
              <a:clrTo>
                <a:srgbClr val="FFFFFF">
                  <a:alpha val="0"/>
                </a:srgbClr>
              </a:clrTo>
            </a:clrChange>
          </a:blip>
          <a:stretch>
            <a:fillRect/>
          </a:stretch>
        </p:blipFill>
        <p:spPr bwMode="auto">
          <a:xfrm>
            <a:off x="3857620" y="2709882"/>
            <a:ext cx="4762500" cy="3505200"/>
          </a:xfrm>
          <a:prstGeom prst="rect">
            <a:avLst/>
          </a:prstGeom>
          <a:ln>
            <a:noFill/>
          </a:ln>
          <a:effectLst>
            <a:outerShdw blurRad="292100" dist="139700" dir="2700000" algn="tl" rotWithShape="0">
              <a:srgbClr val="333333">
                <a:alpha val="65000"/>
              </a:srgbClr>
            </a:outerShdw>
          </a:effectLst>
        </p:spPr>
      </p:pic>
      <p:sp>
        <p:nvSpPr>
          <p:cNvPr id="5" name="Text Placeholder 5"/>
          <p:cNvSpPr>
            <a:spLocks noGrp="1"/>
          </p:cNvSpPr>
          <p:nvPr>
            <p:ph type="body" idx="4294967295"/>
          </p:nvPr>
        </p:nvSpPr>
        <p:spPr>
          <a:xfrm>
            <a:off x="500034" y="2571744"/>
            <a:ext cx="3357586" cy="1785950"/>
          </a:xfrm>
        </p:spPr>
        <p:txBody>
          <a:bodyPr>
            <a:noAutofit/>
          </a:bodyPr>
          <a:lstStyle/>
          <a:p>
            <a:pPr marL="0">
              <a:lnSpc>
                <a:spcPct val="114000"/>
              </a:lnSpc>
              <a:spcAft>
                <a:spcPts val="600"/>
              </a:spcAft>
              <a:buNone/>
            </a:pPr>
            <a:r>
              <a:rPr lang="en-GB" sz="2000" dirty="0" smtClean="0"/>
              <a:t>If the object is rotating, its orientation will change over time. </a:t>
            </a:r>
            <a:r>
              <a:rPr lang="en-GB" sz="2000" b="1" i="1" dirty="0" smtClean="0"/>
              <a:t>Angular velocity </a:t>
            </a:r>
            <a:r>
              <a:rPr lang="en-GB" sz="2000" dirty="0" smtClean="0"/>
              <a:t>represents the first derivative of orientation (c.f. linear velocity as the first derivative of position).</a:t>
            </a:r>
          </a:p>
          <a:p>
            <a:pPr marL="0">
              <a:lnSpc>
                <a:spcPct val="114000"/>
              </a:lnSpc>
              <a:spcAft>
                <a:spcPts val="600"/>
              </a:spcAft>
              <a:buNone/>
            </a:pPr>
            <a:r>
              <a:rPr lang="en-GB" sz="2000" dirty="0" smtClean="0"/>
              <a:t>Whilst it was easy to model position and linear velocity, the same cannot be so readily asserted of orientation.</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7042"/>
                                        </p:tgtEl>
                                        <p:attrNameLst>
                                          <p:attrName>style.visibility</p:attrName>
                                        </p:attrNameLst>
                                      </p:cBhvr>
                                      <p:to>
                                        <p:strVal val="visible"/>
                                      </p:to>
                                    </p:set>
                                    <p:animEffect transition="in" filter="fade">
                                      <p:cBhvr>
                                        <p:cTn id="11" dur="500"/>
                                        <p:tgtEl>
                                          <p:spTgt spid="870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fade">
                                      <p:cBhvr>
                                        <p:cTn id="16" dur="500"/>
                                        <p:tgtEl>
                                          <p:spTgt spid="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dirty="0" smtClean="0">
                <a:solidFill>
                  <a:schemeClr val="tx1">
                    <a:lumMod val="95000"/>
                    <a:lumOff val="5000"/>
                  </a:schemeClr>
                </a:solidFill>
                <a:effectLst>
                  <a:innerShdw blurRad="63500" dist="50800" dir="2700000">
                    <a:prstClr val="black">
                      <a:alpha val="50000"/>
                    </a:prstClr>
                  </a:innerShdw>
                </a:effectLst>
              </a:rPr>
              <a:t>D 'Alembert’s Principle</a:t>
            </a:r>
            <a:endParaRPr lang="en-US" sz="3200" b="1" strike="dblStrike" cap="small" spc="-150" dirty="0">
              <a:solidFill>
                <a:schemeClr val="accent2"/>
              </a:solidFill>
              <a:effectLst>
                <a:innerShdw blurRad="63500" dist="50800" dir="2700000">
                  <a:prstClr val="black">
                    <a:alpha val="50000"/>
                  </a:prstClr>
                </a:innerShdw>
              </a:effectLst>
            </a:endParaRPr>
          </a:p>
        </p:txBody>
      </p:sp>
      <p:sp>
        <p:nvSpPr>
          <p:cNvPr id="18" name="Text Placeholder 5"/>
          <p:cNvSpPr>
            <a:spLocks noGrp="1"/>
          </p:cNvSpPr>
          <p:nvPr>
            <p:ph type="body" idx="4294967295"/>
          </p:nvPr>
        </p:nvSpPr>
        <p:spPr>
          <a:xfrm>
            <a:off x="500034" y="1500174"/>
            <a:ext cx="8001056" cy="1785950"/>
          </a:xfrm>
        </p:spPr>
        <p:txBody>
          <a:bodyPr>
            <a:noAutofit/>
          </a:bodyPr>
          <a:lstStyle/>
          <a:p>
            <a:pPr marL="0">
              <a:lnSpc>
                <a:spcPct val="114000"/>
              </a:lnSpc>
              <a:spcAft>
                <a:spcPts val="600"/>
              </a:spcAft>
              <a:buNone/>
            </a:pPr>
            <a:r>
              <a:rPr lang="en-GB" sz="2000" dirty="0" err="1" smtClean="0"/>
              <a:t>D’Alembert’s</a:t>
            </a:r>
            <a:r>
              <a:rPr lang="en-GB" sz="2000" dirty="0" smtClean="0"/>
              <a:t> principle deals with the application of multiple                     forces acting on a particular system.</a:t>
            </a:r>
          </a:p>
          <a:p>
            <a:pPr marL="0">
              <a:lnSpc>
                <a:spcPct val="114000"/>
              </a:lnSpc>
              <a:spcAft>
                <a:spcPts val="600"/>
              </a:spcAft>
              <a:buNone/>
            </a:pPr>
            <a:r>
              <a:rPr lang="en-GB" sz="2000" dirty="0" smtClean="0"/>
              <a:t> It is of use when considering the effect of applying multiple forces to a body  as it allows permit the a single resultant force to generated. The effect of the one accumulated force is identical to the effect of all its component forces.</a:t>
            </a:r>
          </a:p>
          <a:p>
            <a:pPr marL="0">
              <a:lnSpc>
                <a:spcPct val="114000"/>
              </a:lnSpc>
              <a:spcAft>
                <a:spcPts val="600"/>
              </a:spcAft>
              <a:buNone/>
            </a:pPr>
            <a:r>
              <a:rPr lang="en-GB" sz="2000" dirty="0" smtClean="0"/>
              <a:t>The principle states that:</a:t>
            </a:r>
          </a:p>
          <a:p>
            <a:pPr marL="0">
              <a:lnSpc>
                <a:spcPct val="114000"/>
              </a:lnSpc>
              <a:spcAft>
                <a:spcPts val="600"/>
              </a:spcAft>
              <a:buNone/>
            </a:pPr>
            <a:endParaRPr lang="en-GB" sz="2000" dirty="0" smtClean="0"/>
          </a:p>
          <a:p>
            <a:pPr marL="0">
              <a:lnSpc>
                <a:spcPct val="114000"/>
              </a:lnSpc>
              <a:spcAft>
                <a:spcPts val="600"/>
              </a:spcAft>
              <a:buNone/>
            </a:pPr>
            <a:r>
              <a:rPr lang="en-GB" sz="2000" dirty="0" smtClean="0"/>
              <a:t>Hence, within the physics engine two accumulators will be used, one for forces and one for torque. Any applied force will be added to both the force and torque accumulator (using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55301" name="Rectangle 5"/>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5302" name="Rectangle 6"/>
          <p:cNvSpPr>
            <a:spLocks noChangeArrowheads="1"/>
          </p:cNvSpPr>
          <p:nvPr/>
        </p:nvSpPr>
        <p:spPr bwMode="auto">
          <a:xfrm>
            <a:off x="0" y="628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5304"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042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042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0426"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3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40"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43"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65544" name="Rectangle 8"/>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65546" name="Rectangle 1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69634" name="Picture 2" descr="http://wpcontent.answers.com/wikipedia/commons/thumb/e/e3/Jean_d%27Alembert.jpeg/180px-Jean_d%27Alembert.jpeg"/>
          <p:cNvPicPr>
            <a:picLocks noChangeAspect="1" noChangeArrowheads="1"/>
          </p:cNvPicPr>
          <p:nvPr/>
        </p:nvPicPr>
        <p:blipFill>
          <a:blip r:embed="rId4" cstate="print"/>
          <a:srcRect/>
          <a:stretch>
            <a:fillRect/>
          </a:stretch>
        </p:blipFill>
        <p:spPr bwMode="auto">
          <a:xfrm>
            <a:off x="7286644" y="142852"/>
            <a:ext cx="1714500" cy="2114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765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27649"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500430" y="3776671"/>
            <a:ext cx="3343275" cy="866775"/>
          </a:xfrm>
          <a:prstGeom prst="rect">
            <a:avLst/>
          </a:prstGeom>
          <a:noFill/>
        </p:spPr>
      </p:pic>
      <p:pic>
        <p:nvPicPr>
          <p:cNvPr id="30"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548197" y="5643578"/>
            <a:ext cx="1381125" cy="447675"/>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fade">
                                      <p:cBhvr>
                                        <p:cTn id="7" dur="500"/>
                                        <p:tgtEl>
                                          <p:spTgt spid="6963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animEffect transition="in" filter="fade">
                                      <p:cBhvr>
                                        <p:cTn id="15" dur="500"/>
                                        <p:tgtEl>
                                          <p:spTgt spid="1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xEl>
                                              <p:pRg st="2" end="2"/>
                                            </p:txEl>
                                          </p:spTgt>
                                        </p:tgtEl>
                                        <p:attrNameLst>
                                          <p:attrName>style.visibility</p:attrName>
                                        </p:attrNameLst>
                                      </p:cBhvr>
                                      <p:to>
                                        <p:strVal val="visible"/>
                                      </p:to>
                                    </p:set>
                                    <p:animEffect transition="in" filter="fade">
                                      <p:cBhvr>
                                        <p:cTn id="20" dur="500"/>
                                        <p:tgtEl>
                                          <p:spTgt spid="18">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7649"/>
                                        </p:tgtEl>
                                        <p:attrNameLst>
                                          <p:attrName>style.visibility</p:attrName>
                                        </p:attrNameLst>
                                      </p:cBhvr>
                                      <p:to>
                                        <p:strVal val="visible"/>
                                      </p:to>
                                    </p:set>
                                    <p:animEffect transition="in" filter="fade">
                                      <p:cBhvr>
                                        <p:cTn id="23" dur="500"/>
                                        <p:tgtEl>
                                          <p:spTgt spid="2764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8">
                                            <p:txEl>
                                              <p:pRg st="4" end="4"/>
                                            </p:txEl>
                                          </p:spTgt>
                                        </p:tgtEl>
                                        <p:attrNameLst>
                                          <p:attrName>style.visibility</p:attrName>
                                        </p:attrNameLst>
                                      </p:cBhvr>
                                      <p:to>
                                        <p:strVal val="visible"/>
                                      </p:to>
                                    </p:set>
                                    <p:animEffect transition="in" filter="fade">
                                      <p:cBhvr>
                                        <p:cTn id="28" dur="500"/>
                                        <p:tgtEl>
                                          <p:spTgt spid="18">
                                            <p:txEl>
                                              <p:pRg st="4" end="4"/>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p:txBody>
          <a:bodyPr/>
          <a:lstStyle>
            <a:extLst/>
          </a:lstStyle>
          <a:p>
            <a:r>
              <a:rPr lang="en-US" cap="small" dirty="0" smtClean="0">
                <a:solidFill>
                  <a:schemeClr val="accent1"/>
                </a:solidFill>
              </a:rPr>
              <a:t>Directed Reading</a:t>
            </a:r>
            <a:endParaRPr lang="en-US" cap="small" dirty="0">
              <a:solidFill>
                <a:schemeClr val="accent1"/>
              </a:solidFill>
            </a:endParaRPr>
          </a:p>
        </p:txBody>
      </p:sp>
      <p:sp>
        <p:nvSpPr>
          <p:cNvPr id="3" name="Rectangle 2"/>
          <p:cNvSpPr>
            <a:spLocks noGrp="1"/>
          </p:cNvSpPr>
          <p:nvPr>
            <p:ph type="body" idx="1"/>
          </p:nvPr>
        </p:nvSpPr>
        <p:spPr/>
        <p:txBody>
          <a:bodyPr>
            <a:normAutofit/>
          </a:bodyPr>
          <a:lstStyle>
            <a:extLst/>
          </a:lstStyle>
          <a:p>
            <a:pPr marL="0" indent="0">
              <a:lnSpc>
                <a:spcPct val="114000"/>
              </a:lnSpc>
            </a:pPr>
            <a:r>
              <a:rPr lang="en-US" dirty="0" smtClean="0"/>
              <a:t>Directed physics reading</a:t>
            </a:r>
            <a:endParaRPr lang="en-US" sz="2400" dirty="0" smtClean="0"/>
          </a:p>
          <a:p>
            <a:endParaRPr lang="en-US" dirty="0"/>
          </a:p>
        </p:txBody>
      </p:sp>
      <p:grpSp>
        <p:nvGrpSpPr>
          <p:cNvPr id="4" name="Group 3"/>
          <p:cNvGrpSpPr/>
          <p:nvPr/>
        </p:nvGrpSpPr>
        <p:grpSpPr>
          <a:xfrm>
            <a:off x="6072198" y="428604"/>
            <a:ext cx="2643206" cy="2214578"/>
            <a:chOff x="4500562" y="1601841"/>
            <a:chExt cx="4213445" cy="3755985"/>
          </a:xfrm>
        </p:grpSpPr>
        <p:pic>
          <p:nvPicPr>
            <p:cNvPr id="5" name="Picture 5"/>
            <p:cNvPicPr>
              <a:picLocks noChangeAspect="1" noChangeArrowheads="1"/>
            </p:cNvPicPr>
            <p:nvPr/>
          </p:nvPicPr>
          <p:blipFill>
            <a:blip r:embed="rId3" cstate="print"/>
            <a:srcRect/>
            <a:stretch>
              <a:fillRect/>
            </a:stretch>
          </p:blipFill>
          <p:spPr bwMode="auto">
            <a:xfrm>
              <a:off x="4500562" y="1601841"/>
              <a:ext cx="4213445" cy="37559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 Placeholder 5"/>
            <p:cNvSpPr txBox="1">
              <a:spLocks/>
            </p:cNvSpPr>
            <p:nvPr/>
          </p:nvSpPr>
          <p:spPr>
            <a:xfrm rot="20162136">
              <a:off x="4651708" y="2812875"/>
              <a:ext cx="1698428" cy="750702"/>
            </a:xfrm>
            <a:prstGeom prst="rect">
              <a:avLst/>
            </a:prstGeom>
          </p:spPr>
          <p:txBody>
            <a:bodyPr vert="horz" tIns="0">
              <a:normAutofit fontScale="25000" lnSpcReduction="20000"/>
            </a:bodyPr>
            <a:lstStyle/>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kumimoji="0" lang="en-GB" sz="4400" b="1" i="0" u="none" strike="noStrike" kern="1200" cap="none" spc="0" normalizeH="0" baseline="0" noProof="0" dirty="0" smtClean="0">
                  <a:ln>
                    <a:noFill/>
                  </a:ln>
                  <a:solidFill>
                    <a:srgbClr val="C00000"/>
                  </a:solidFill>
                  <a:effectLst/>
                  <a:uLnTx/>
                  <a:uFillTx/>
                  <a:latin typeface="Segoe Print" pitchFamily="2" charset="0"/>
                </a:rPr>
                <a:t>Directed</a:t>
              </a:r>
            </a:p>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lang="en-GB" sz="4400" b="1" dirty="0" smtClean="0">
                  <a:solidFill>
                    <a:srgbClr val="C00000"/>
                  </a:solidFill>
                  <a:latin typeface="Segoe Print" pitchFamily="2" charset="0"/>
                </a:rPr>
                <a:t>reading</a:t>
              </a:r>
              <a:endParaRPr kumimoji="0" lang="en-GB" sz="4400" b="1" i="0" u="none" strike="noStrike" kern="1200" cap="none" spc="0" normalizeH="0" baseline="0" noProof="0" dirty="0" smtClean="0">
                <a:ln>
                  <a:noFill/>
                </a:ln>
                <a:solidFill>
                  <a:srgbClr val="C00000"/>
                </a:solidFill>
                <a:effectLst/>
                <a:uLnTx/>
                <a:uFillTx/>
                <a:latin typeface="Segoe Print" pitchFamily="2" charset="0"/>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600" spc="-15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Directed reading</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grpSp>
        <p:nvGrpSpPr>
          <p:cNvPr id="2" name="Group 13"/>
          <p:cNvGrpSpPr/>
          <p:nvPr/>
        </p:nvGrpSpPr>
        <p:grpSpPr>
          <a:xfrm>
            <a:off x="6925415" y="214290"/>
            <a:ext cx="1861427" cy="1357322"/>
            <a:chOff x="4491400" y="1601841"/>
            <a:chExt cx="4222607" cy="3755985"/>
          </a:xfrm>
        </p:grpSpPr>
        <p:pic>
          <p:nvPicPr>
            <p:cNvPr id="15" name="Picture 5"/>
            <p:cNvPicPr>
              <a:picLocks noChangeAspect="1" noChangeArrowheads="1"/>
            </p:cNvPicPr>
            <p:nvPr/>
          </p:nvPicPr>
          <p:blipFill>
            <a:blip r:embed="rId4" cstate="print"/>
            <a:srcRect/>
            <a:stretch>
              <a:fillRect/>
            </a:stretch>
          </p:blipFill>
          <p:spPr bwMode="auto">
            <a:xfrm>
              <a:off x="4500562" y="1601841"/>
              <a:ext cx="4213445" cy="375598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6" name="Text Placeholder 5"/>
            <p:cNvSpPr txBox="1">
              <a:spLocks/>
            </p:cNvSpPr>
            <p:nvPr/>
          </p:nvSpPr>
          <p:spPr>
            <a:xfrm rot="20162136">
              <a:off x="4491400" y="2833692"/>
              <a:ext cx="1911225" cy="750703"/>
            </a:xfrm>
            <a:prstGeom prst="rect">
              <a:avLst/>
            </a:prstGeom>
          </p:spPr>
          <p:txBody>
            <a:bodyPr vert="horz" tIns="0">
              <a:normAutofit fontScale="25000" lnSpcReduction="20000"/>
            </a:bodyPr>
            <a:lstStyle/>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kumimoji="0" lang="en-GB" sz="4400" b="1" i="0" u="none" strike="noStrike" kern="1200" cap="none" spc="0" normalizeH="0" baseline="0" noProof="0" dirty="0" smtClean="0">
                  <a:ln>
                    <a:noFill/>
                  </a:ln>
                  <a:solidFill>
                    <a:srgbClr val="C00000"/>
                  </a:solidFill>
                  <a:effectLst/>
                  <a:uLnTx/>
                  <a:uFillTx/>
                  <a:latin typeface="Segoe Print" pitchFamily="2" charset="0"/>
                </a:rPr>
                <a:t>Directed</a:t>
              </a:r>
            </a:p>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lang="en-GB" sz="4400" b="1" dirty="0" smtClean="0">
                  <a:solidFill>
                    <a:srgbClr val="C00000"/>
                  </a:solidFill>
                  <a:latin typeface="Segoe Print" pitchFamily="2" charset="0"/>
                </a:rPr>
                <a:t>reading</a:t>
              </a:r>
              <a:endParaRPr kumimoji="0" lang="en-GB" sz="4400" b="1" i="0" u="none" strike="noStrike" kern="1200" cap="none" spc="0" normalizeH="0" baseline="0" noProof="0" dirty="0" smtClean="0">
                <a:ln>
                  <a:noFill/>
                </a:ln>
                <a:solidFill>
                  <a:srgbClr val="C00000"/>
                </a:solidFill>
                <a:effectLst/>
                <a:uLnTx/>
                <a:uFillTx/>
                <a:latin typeface="Segoe Print" pitchFamily="2" charset="0"/>
              </a:endParaRPr>
            </a:p>
          </p:txBody>
        </p:sp>
      </p:grpSp>
      <p:sp>
        <p:nvSpPr>
          <p:cNvPr id="7" name="Text Placeholder 5"/>
          <p:cNvSpPr>
            <a:spLocks noGrp="1"/>
          </p:cNvSpPr>
          <p:nvPr>
            <p:ph type="body" idx="4294967295"/>
          </p:nvPr>
        </p:nvSpPr>
        <p:spPr>
          <a:xfrm>
            <a:off x="500034" y="1500174"/>
            <a:ext cx="4000528" cy="1785950"/>
          </a:xfrm>
        </p:spPr>
        <p:txBody>
          <a:bodyPr>
            <a:noAutofit/>
          </a:bodyPr>
          <a:lstStyle/>
          <a:p>
            <a:pPr marL="177800" indent="-177800">
              <a:lnSpc>
                <a:spcPct val="114000"/>
              </a:lnSpc>
              <a:spcAft>
                <a:spcPts val="600"/>
              </a:spcAft>
              <a:buFont typeface="Arial" pitchFamily="34" charset="0"/>
              <a:buChar char="•"/>
            </a:pPr>
            <a:r>
              <a:rPr lang="en-GB" sz="2000" dirty="0" smtClean="0"/>
              <a:t>Read Chapter 9 of Game Physics Engine Development (pp145-191) on rotations.</a:t>
            </a:r>
          </a:p>
          <a:p>
            <a:pPr marL="177800" indent="-177800">
              <a:lnSpc>
                <a:spcPct val="114000"/>
              </a:lnSpc>
              <a:spcAft>
                <a:spcPts val="600"/>
              </a:spcAft>
              <a:buFont typeface="Arial" pitchFamily="34" charset="0"/>
              <a:buChar char="•"/>
            </a:pPr>
            <a:r>
              <a:rPr lang="en-GB" sz="2000" dirty="0" smtClean="0"/>
              <a:t>Read Chapter 10 of Game Physics Engine Development (pp193-212) on the laws of motion for rigid bodies. </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pic>
        <p:nvPicPr>
          <p:cNvPr id="8" name="Picture 4" descr="http://ecx.images-amazon.com/images/I/51MM2RY1FYL.jpg"/>
          <p:cNvPicPr>
            <a:picLocks noChangeAspect="1" noChangeArrowheads="1"/>
          </p:cNvPicPr>
          <p:nvPr/>
        </p:nvPicPr>
        <p:blipFill>
          <a:blip r:embed="rId5" cstate="print"/>
          <a:srcRect/>
          <a:stretch>
            <a:fillRect/>
          </a:stretch>
        </p:blipFill>
        <p:spPr bwMode="auto">
          <a:xfrm>
            <a:off x="4643438" y="1571612"/>
            <a:ext cx="1540176" cy="1901452"/>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2054" name="Picture 6" descr="http://upload.wikimedia.org/wikipedia/en/thumb/4/4f/Postit_large.jpg/500px-Postit_large.jpg"/>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7158" y="1285860"/>
            <a:ext cx="2643206" cy="5357850"/>
          </a:xfrm>
          <a:prstGeom prst="rect">
            <a:avLst/>
          </a:prstGeom>
          <a:noFill/>
        </p:spPr>
      </p:pic>
      <p:sp>
        <p:nvSpPr>
          <p:cNvPr id="9" name="Rectangle 1"/>
          <p:cNvSpPr>
            <a:spLocks noGrp="1"/>
          </p:cNvSpPr>
          <p:nvPr>
            <p:ph type="ctrTitle"/>
          </p:nvPr>
        </p:nvSpPr>
        <p:spPr>
          <a:effectLst>
            <a:innerShdw blurRad="114300">
              <a:prstClr val="black"/>
            </a:innerShdw>
          </a:effectLst>
        </p:spPr>
        <p:txBody>
          <a:bodyPr/>
          <a:lstStyle>
            <a:extLst/>
          </a:lstStyle>
          <a:p>
            <a:pPr algn="l"/>
            <a:r>
              <a:rPr lang="en-US" sz="3600" dirty="0" smtClean="0">
                <a:effectLst>
                  <a:innerShdw blurRad="63500" dist="50800" dir="2700000">
                    <a:prstClr val="black">
                      <a:alpha val="50000"/>
                    </a:prstClr>
                  </a:innerShdw>
                </a:effectLst>
              </a:rPr>
              <a:t>Summary</a:t>
            </a:r>
            <a:endParaRPr lang="en-US" sz="3600" b="1" strike="dblStrike" dirty="0">
              <a:solidFill>
                <a:schemeClr val="accent1"/>
              </a:solidFill>
              <a:effectLst>
                <a:innerShdw blurRad="63500" dist="50800" dir="2700000">
                  <a:prstClr val="black">
                    <a:alpha val="50000"/>
                  </a:prstClr>
                </a:innerShdw>
              </a:effectLst>
            </a:endParaRPr>
          </a:p>
        </p:txBody>
      </p:sp>
      <p:pic>
        <p:nvPicPr>
          <p:cNvPr id="2052" name="Picture 4" descr="http://www.organizationplusca.com/images/postit.jp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21134411">
            <a:off x="3737673" y="1069630"/>
            <a:ext cx="4535280" cy="4879961"/>
          </a:xfrm>
          <a:prstGeom prst="rect">
            <a:avLst/>
          </a:prstGeom>
          <a:noFill/>
        </p:spPr>
      </p:pic>
      <p:sp>
        <p:nvSpPr>
          <p:cNvPr id="13" name="Text Placeholder 5"/>
          <p:cNvSpPr txBox="1">
            <a:spLocks/>
          </p:cNvSpPr>
          <p:nvPr/>
        </p:nvSpPr>
        <p:spPr>
          <a:xfrm rot="21164341">
            <a:off x="3608666" y="1867738"/>
            <a:ext cx="2111957" cy="716289"/>
          </a:xfrm>
          <a:prstGeom prst="rect">
            <a:avLst/>
          </a:prstGeom>
        </p:spPr>
        <p:txBody>
          <a:bodyPr vert="horz" tIns="0">
            <a:normAutofit/>
          </a:bodyPr>
          <a:lstStyle/>
          <a:p>
            <a:pPr marL="54864" marR="0" lvl="0" indent="0" algn="ctr" defTabSz="914400" rtl="0" eaLnBrk="1" fontAlgn="auto" latinLnBrk="0" hangingPunct="1">
              <a:lnSpc>
                <a:spcPct val="100000"/>
              </a:lnSpc>
              <a:spcBef>
                <a:spcPts val="0"/>
              </a:spcBef>
              <a:spcAft>
                <a:spcPts val="600"/>
              </a:spcAft>
              <a:buClrTx/>
              <a:buSzPct val="95000"/>
              <a:buFont typeface="Wingdings"/>
              <a:buNone/>
              <a:tabLst/>
              <a:defRPr/>
            </a:pPr>
            <a:r>
              <a:rPr kumimoji="0" lang="en-GB" sz="4400" b="0" i="0" u="none" strike="noStrike" kern="1200" cap="none" spc="0" normalizeH="0" baseline="0" noProof="0" dirty="0" smtClean="0">
                <a:ln>
                  <a:noFill/>
                </a:ln>
                <a:solidFill>
                  <a:schemeClr val="tx1">
                    <a:lumMod val="85000"/>
                    <a:lumOff val="15000"/>
                  </a:schemeClr>
                </a:solidFill>
                <a:effectLst/>
                <a:uLnTx/>
                <a:uFillTx/>
                <a:latin typeface="Segoe Print" pitchFamily="2" charset="0"/>
              </a:rPr>
              <a:t>To do:</a:t>
            </a:r>
          </a:p>
        </p:txBody>
      </p:sp>
      <p:sp>
        <p:nvSpPr>
          <p:cNvPr id="14" name="Text Placeholder 5"/>
          <p:cNvSpPr txBox="1">
            <a:spLocks/>
          </p:cNvSpPr>
          <p:nvPr/>
        </p:nvSpPr>
        <p:spPr>
          <a:xfrm rot="21337529">
            <a:off x="3902645" y="2513493"/>
            <a:ext cx="4214842" cy="3214710"/>
          </a:xfrm>
          <a:prstGeom prst="rect">
            <a:avLst/>
          </a:prstGeom>
        </p:spPr>
        <p:txBody>
          <a:bodyPr vert="horz" tIns="0">
            <a:normAutofit/>
          </a:bodyPr>
          <a:lstStyle/>
          <a:p>
            <a:pPr marL="355600" lvl="0" indent="-301625">
              <a:spcAft>
                <a:spcPts val="1200"/>
              </a:spcAft>
              <a:buClr>
                <a:srgbClr val="00B050"/>
              </a:buClr>
              <a:buSzPct val="130000"/>
              <a:buFont typeface="Wingdings" pitchFamily="2" charset="2"/>
              <a:buChar char="ü"/>
              <a:defRPr/>
            </a:pPr>
            <a:r>
              <a:rPr lang="en-GB" sz="2400" dirty="0" smtClean="0">
                <a:solidFill>
                  <a:schemeClr val="tx1">
                    <a:lumMod val="85000"/>
                    <a:lumOff val="15000"/>
                  </a:schemeClr>
                </a:solidFill>
                <a:latin typeface="Segoe Print" pitchFamily="2" charset="0"/>
              </a:rPr>
              <a:t>Read the directed reading.</a:t>
            </a:r>
          </a:p>
          <a:p>
            <a:pPr marL="355600" lvl="0" indent="-301625">
              <a:spcAft>
                <a:spcPts val="1200"/>
              </a:spcAft>
              <a:buClr>
                <a:srgbClr val="00B050"/>
              </a:buClr>
              <a:buSzPct val="130000"/>
              <a:buFont typeface="Wingdings" pitchFamily="2" charset="2"/>
              <a:buChar char="ü"/>
              <a:defRPr/>
            </a:pPr>
            <a:r>
              <a:rPr lang="en-GB" sz="2400" dirty="0" smtClean="0">
                <a:solidFill>
                  <a:schemeClr val="tx1">
                    <a:lumMod val="85000"/>
                    <a:lumOff val="15000"/>
                  </a:schemeClr>
                </a:solidFill>
                <a:latin typeface="Segoe Print" pitchFamily="2" charset="0"/>
              </a:rPr>
              <a:t>Consider if you might wish to develop your own physics engine as your project.</a:t>
            </a:r>
          </a:p>
        </p:txBody>
      </p:sp>
      <p:sp>
        <p:nvSpPr>
          <p:cNvPr id="15" name="Text Placeholder 5"/>
          <p:cNvSpPr txBox="1">
            <a:spLocks/>
          </p:cNvSpPr>
          <p:nvPr/>
        </p:nvSpPr>
        <p:spPr>
          <a:xfrm>
            <a:off x="500034" y="1500174"/>
            <a:ext cx="2357454" cy="4857784"/>
          </a:xfrm>
          <a:prstGeom prst="rect">
            <a:avLst/>
          </a:prstGeom>
        </p:spPr>
        <p:txBody>
          <a:bodyPr vert="horz" tIns="0">
            <a:normAutofit/>
          </a:bodyPr>
          <a:lstStyle/>
          <a:p>
            <a:pPr marL="54864" marR="0" lvl="0" indent="0" defTabSz="914400" rtl="0" eaLnBrk="1" fontAlgn="auto" latinLnBrk="0" hangingPunct="1">
              <a:lnSpc>
                <a:spcPct val="100000"/>
              </a:lnSpc>
              <a:spcBef>
                <a:spcPts val="0"/>
              </a:spcBef>
              <a:spcAft>
                <a:spcPts val="600"/>
              </a:spcAft>
              <a:buClrTx/>
              <a:buSzPct val="95000"/>
              <a:buFont typeface="Wingdings"/>
              <a:buNone/>
              <a:tabLst/>
              <a:defRPr/>
            </a:pPr>
            <a:r>
              <a:rPr kumimoji="0" lang="en-GB" sz="2000" b="1" i="0" u="none" strike="noStrike" kern="1200" cap="none" spc="0" normalizeH="0" baseline="0" noProof="0" dirty="0" smtClean="0">
                <a:ln>
                  <a:noFill/>
                </a:ln>
                <a:solidFill>
                  <a:schemeClr val="tx1">
                    <a:lumMod val="75000"/>
                    <a:lumOff val="25000"/>
                  </a:schemeClr>
                </a:solidFill>
                <a:effectLst/>
                <a:uLnTx/>
                <a:uFillTx/>
                <a:latin typeface="Segoe Print" pitchFamily="2" charset="0"/>
              </a:rPr>
              <a:t>Today we explored:</a:t>
            </a:r>
          </a:p>
          <a:p>
            <a:pPr marL="54864" marR="0" lvl="0" indent="0" defTabSz="914400" rtl="0" eaLnBrk="1" fontAlgn="auto" latinLnBrk="0" hangingPunct="1">
              <a:lnSpc>
                <a:spcPct val="100000"/>
              </a:lnSpc>
              <a:spcBef>
                <a:spcPts val="0"/>
              </a:spcBef>
              <a:spcAft>
                <a:spcPts val="600"/>
              </a:spcAft>
              <a:buClrTx/>
              <a:buSzPct val="95000"/>
              <a:buFont typeface="Wingdings"/>
              <a:buNone/>
              <a:tabLst/>
              <a:defRPr/>
            </a:pPr>
            <a:endParaRPr lang="en-GB" sz="800" dirty="0" smtClean="0">
              <a:solidFill>
                <a:schemeClr val="tx1">
                  <a:lumMod val="75000"/>
                  <a:lumOff val="25000"/>
                </a:schemeClr>
              </a:solidFill>
              <a:latin typeface="Segoe Print" pitchFamily="2" charset="0"/>
            </a:endParaRPr>
          </a:p>
          <a:p>
            <a:pPr marL="271463" marR="0" lvl="0" indent="-217488" defTabSz="914400" rtl="0" eaLnBrk="1" fontAlgn="auto" latinLnBrk="0" hangingPunct="1">
              <a:lnSpc>
                <a:spcPct val="100000"/>
              </a:lnSpc>
              <a:spcBef>
                <a:spcPts val="0"/>
              </a:spcBef>
              <a:spcAft>
                <a:spcPts val="1200"/>
              </a:spcAft>
              <a:buClr>
                <a:srgbClr val="00B050"/>
              </a:buClr>
              <a:buSzPct val="95000"/>
              <a:buFont typeface="Wingdings" pitchFamily="2" charset="2"/>
              <a:buChar char="ü"/>
              <a:tabLst/>
              <a:defRPr/>
            </a:pPr>
            <a:r>
              <a:rPr kumimoji="0" lang="en-GB" sz="2000" b="0" i="0" u="none" strike="noStrike" kern="1200" cap="none" spc="0" normalizeH="0" baseline="0" noProof="0" dirty="0" smtClean="0">
                <a:ln>
                  <a:noFill/>
                </a:ln>
                <a:solidFill>
                  <a:schemeClr val="tx1">
                    <a:lumMod val="75000"/>
                    <a:lumOff val="25000"/>
                  </a:schemeClr>
                </a:solidFill>
                <a:effectLst/>
                <a:uLnTx/>
                <a:uFillTx/>
                <a:latin typeface="Segoe Print" pitchFamily="2" charset="0"/>
              </a:rPr>
              <a:t> How to model</a:t>
            </a:r>
            <a:r>
              <a:rPr kumimoji="0" lang="en-GB" sz="2000" b="0" i="0" u="none" strike="noStrike" kern="1200" cap="none" spc="0" normalizeH="0" noProof="0" dirty="0" smtClean="0">
                <a:ln>
                  <a:noFill/>
                </a:ln>
                <a:solidFill>
                  <a:schemeClr val="tx1">
                    <a:lumMod val="75000"/>
                    <a:lumOff val="25000"/>
                  </a:schemeClr>
                </a:solidFill>
                <a:effectLst/>
                <a:uLnTx/>
                <a:uFillTx/>
                <a:latin typeface="Segoe Print" pitchFamily="2" charset="0"/>
              </a:rPr>
              <a:t> orientation and rotation</a:t>
            </a:r>
          </a:p>
          <a:p>
            <a:pPr marL="271463" marR="0" lvl="0" indent="-217488" defTabSz="914400" rtl="0" eaLnBrk="1" fontAlgn="auto" latinLnBrk="0" hangingPunct="1">
              <a:lnSpc>
                <a:spcPct val="100000"/>
              </a:lnSpc>
              <a:spcBef>
                <a:spcPts val="0"/>
              </a:spcBef>
              <a:spcAft>
                <a:spcPts val="1200"/>
              </a:spcAft>
              <a:buClr>
                <a:srgbClr val="00B050"/>
              </a:buClr>
              <a:buSzPct val="95000"/>
              <a:buFont typeface="Wingdings" pitchFamily="2" charset="2"/>
              <a:buChar char="ü"/>
              <a:tabLst/>
              <a:defRPr/>
            </a:pPr>
            <a:r>
              <a:rPr lang="en-GB" sz="2000" dirty="0" smtClean="0">
                <a:solidFill>
                  <a:schemeClr val="tx1">
                    <a:lumMod val="75000"/>
                    <a:lumOff val="25000"/>
                  </a:schemeClr>
                </a:solidFill>
                <a:latin typeface="Segoe Print" pitchFamily="2" charset="0"/>
              </a:rPr>
              <a:t>Laws of motion for rigid bodies</a:t>
            </a:r>
            <a:endParaRPr kumimoji="0" lang="en-GB" sz="2000" b="0" i="0" u="none" strike="noStrike" kern="1200" cap="none" spc="0" normalizeH="0" noProof="0" dirty="0" smtClean="0">
              <a:ln>
                <a:noFill/>
              </a:ln>
              <a:solidFill>
                <a:schemeClr val="tx1">
                  <a:lumMod val="75000"/>
                  <a:lumOff val="25000"/>
                </a:schemeClr>
              </a:solidFill>
              <a:effectLst/>
              <a:uLnTx/>
              <a:uFillTx/>
              <a:latin typeface="Segoe Print" pitchFamily="2" charset="0"/>
            </a:endParaRPr>
          </a:p>
          <a:p>
            <a:pPr marL="271463" marR="0" lvl="0" indent="-217488" defTabSz="914400" rtl="0" eaLnBrk="1" fontAlgn="auto" latinLnBrk="0" hangingPunct="1">
              <a:lnSpc>
                <a:spcPct val="100000"/>
              </a:lnSpc>
              <a:spcBef>
                <a:spcPts val="0"/>
              </a:spcBef>
              <a:spcAft>
                <a:spcPts val="1200"/>
              </a:spcAft>
              <a:buClr>
                <a:srgbClr val="00B050"/>
              </a:buClr>
              <a:buSzPct val="95000"/>
              <a:buFont typeface="Wingdings" pitchFamily="2" charset="2"/>
              <a:buChar char="ü"/>
              <a:tabLst/>
              <a:defRPr/>
            </a:pPr>
            <a:endParaRPr kumimoji="0" lang="en-GB" sz="2000" b="0" i="0" u="none" strike="noStrike" kern="1200" cap="none" spc="0" normalizeH="0" baseline="0" noProof="0" dirty="0" smtClean="0">
              <a:ln>
                <a:noFill/>
              </a:ln>
              <a:solidFill>
                <a:schemeClr val="tx1">
                  <a:lumMod val="75000"/>
                  <a:lumOff val="25000"/>
                </a:schemeClr>
              </a:solidFill>
              <a:effectLst/>
              <a:uLnTx/>
              <a:uFillTx/>
              <a:latin typeface="Segoe Print" pitchFamily="2" charset="0"/>
            </a:endParaRPr>
          </a:p>
          <a:p>
            <a:pPr marL="54864" marR="0" lvl="0" indent="0" defTabSz="914400" rtl="0" eaLnBrk="1" fontAlgn="auto" latinLnBrk="0" hangingPunct="1">
              <a:lnSpc>
                <a:spcPct val="100000"/>
              </a:lnSpc>
              <a:spcBef>
                <a:spcPts val="0"/>
              </a:spcBef>
              <a:spcAft>
                <a:spcPts val="600"/>
              </a:spcAft>
              <a:buClrTx/>
              <a:buSzPct val="95000"/>
              <a:buFont typeface="Wingdings"/>
              <a:buNone/>
              <a:tabLst/>
              <a:defRPr/>
            </a:pPr>
            <a:endParaRPr lang="en-GB" sz="2000" dirty="0" smtClean="0">
              <a:latin typeface="Segoe Print" pitchFamily="2" charset="0"/>
            </a:endParaRPr>
          </a:p>
          <a:p>
            <a:pPr marL="54864" marR="0" lvl="0" indent="0" defTabSz="914400" rtl="0" eaLnBrk="1" fontAlgn="auto" latinLnBrk="0" hangingPunct="1">
              <a:lnSpc>
                <a:spcPct val="100000"/>
              </a:lnSpc>
              <a:spcBef>
                <a:spcPts val="0"/>
              </a:spcBef>
              <a:spcAft>
                <a:spcPts val="600"/>
              </a:spcAft>
              <a:buClrTx/>
              <a:buSzPct val="95000"/>
              <a:buFont typeface="Wingdings"/>
              <a:buNone/>
              <a:tabLst/>
              <a:defRPr/>
            </a:pPr>
            <a:endParaRPr kumimoji="0" lang="en-GB" sz="2000" b="0" i="0" u="none" strike="noStrike" kern="1200" cap="none" spc="0" normalizeH="0" baseline="0" noProof="0" dirty="0" smtClean="0">
              <a:ln>
                <a:noFill/>
              </a:ln>
              <a:solidFill>
                <a:schemeClr val="tx1"/>
              </a:solidFill>
              <a:effectLst/>
              <a:uLnTx/>
              <a:uFillTx/>
              <a:latin typeface="Segoe Print" pitchFamily="2"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Effect transition="in" filter="fade">
                                      <p:cBhvr>
                                        <p:cTn id="7" dur="500"/>
                                        <p:tgtEl>
                                          <p:spTgt spid="15">
                                            <p:txEl>
                                              <p:pRg st="2" end="2"/>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xEl>
                                              <p:pRg st="3" end="3"/>
                                            </p:txEl>
                                          </p:spTgt>
                                        </p:tgtEl>
                                        <p:attrNameLst>
                                          <p:attrName>style.visibility</p:attrName>
                                        </p:attrNameLst>
                                      </p:cBhvr>
                                      <p:to>
                                        <p:strVal val="visible"/>
                                      </p:to>
                                    </p:set>
                                    <p:animEffect transition="in" filter="fade">
                                      <p:cBhvr>
                                        <p:cTn id="11" dur="500"/>
                                        <p:tgtEl>
                                          <p:spTgt spid="15">
                                            <p:txEl>
                                              <p:pRg st="3" end="3"/>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3D Orientation: Euler angles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8001056" cy="1785950"/>
          </a:xfrm>
        </p:spPr>
        <p:txBody>
          <a:bodyPr>
            <a:noAutofit/>
          </a:bodyPr>
          <a:lstStyle/>
          <a:p>
            <a:pPr marL="0">
              <a:lnSpc>
                <a:spcPct val="114000"/>
              </a:lnSpc>
              <a:spcAft>
                <a:spcPts val="600"/>
              </a:spcAft>
              <a:buNone/>
            </a:pPr>
            <a:r>
              <a:rPr lang="en-GB" sz="2000" dirty="0" smtClean="0"/>
              <a:t>In 3D, an object has three degrees of freedom for rotation. By analogy with the movement of aircraft we can call these yaw, pitch, and roll</a:t>
            </a:r>
          </a:p>
        </p:txBody>
      </p:sp>
      <p:pic>
        <p:nvPicPr>
          <p:cNvPr id="8" name="Picture 7"/>
          <p:cNvPicPr/>
          <p:nvPr/>
        </p:nvPicPr>
        <p:blipFill>
          <a:blip r:embed="rId4" cstate="print">
            <a:duotone>
              <a:prstClr val="black"/>
              <a:schemeClr val="accent3">
                <a:tint val="45000"/>
                <a:satMod val="400000"/>
              </a:schemeClr>
            </a:duotone>
          </a:blip>
          <a:srcRect/>
          <a:stretch>
            <a:fillRect/>
          </a:stretch>
        </p:blipFill>
        <p:spPr bwMode="auto">
          <a:xfrm>
            <a:off x="4429124" y="3929066"/>
            <a:ext cx="4257675" cy="27063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2" name="Group 11"/>
          <p:cNvGrpSpPr/>
          <p:nvPr/>
        </p:nvGrpSpPr>
        <p:grpSpPr>
          <a:xfrm>
            <a:off x="697078" y="4201981"/>
            <a:ext cx="3027656" cy="2499078"/>
            <a:chOff x="697078" y="4201981"/>
            <a:chExt cx="3027656" cy="2499078"/>
          </a:xfrm>
        </p:grpSpPr>
        <p:pic>
          <p:nvPicPr>
            <p:cNvPr id="10" name="Picture 9" descr="http://www.organizationplusca.com/images/postit.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1143246">
              <a:off x="697078" y="4201981"/>
              <a:ext cx="2957771" cy="2395461"/>
            </a:xfrm>
            <a:prstGeom prst="rect">
              <a:avLst/>
            </a:prstGeom>
            <a:noFill/>
          </p:spPr>
        </p:pic>
        <p:sp>
          <p:nvSpPr>
            <p:cNvPr id="11" name="Text Placeholder 5"/>
            <p:cNvSpPr txBox="1">
              <a:spLocks/>
            </p:cNvSpPr>
            <p:nvPr/>
          </p:nvSpPr>
          <p:spPr>
            <a:xfrm rot="21081573">
              <a:off x="786191" y="4710005"/>
              <a:ext cx="2938543" cy="1991054"/>
            </a:xfrm>
            <a:prstGeom prst="rect">
              <a:avLst/>
            </a:prstGeom>
          </p:spPr>
          <p:txBody>
            <a:bodyPr vert="horz" tIns="0">
              <a:normAutofit fontScale="55000" lnSpcReduction="20000"/>
            </a:bodyPr>
            <a:lstStyle/>
            <a:p>
              <a:pPr lvl="0">
                <a:spcAft>
                  <a:spcPts val="1200"/>
                </a:spcAft>
                <a:buClr>
                  <a:srgbClr val="00B050"/>
                </a:buClr>
                <a:buSzPct val="130000"/>
                <a:defRPr/>
              </a:pPr>
              <a:r>
                <a:rPr lang="en-GB" sz="2400" b="1" dirty="0" smtClean="0">
                  <a:solidFill>
                    <a:schemeClr val="tx1">
                      <a:lumMod val="85000"/>
                      <a:lumOff val="15000"/>
                    </a:schemeClr>
                  </a:solidFill>
                  <a:latin typeface="Segoe Print" pitchFamily="2" charset="0"/>
                </a:rPr>
                <a:t>Aside: </a:t>
              </a:r>
              <a:r>
                <a:rPr lang="en-GB" sz="2400" dirty="0" smtClean="0">
                  <a:solidFill>
                    <a:schemeClr val="tx1">
                      <a:lumMod val="85000"/>
                      <a:lumOff val="15000"/>
                    </a:schemeClr>
                  </a:solidFill>
                  <a:latin typeface="Segoe Print" pitchFamily="2" charset="0"/>
                </a:rPr>
                <a:t>NASA’s Apollo moon program had to deal with </a:t>
              </a:r>
              <a:r>
                <a:rPr lang="en-GB" sz="2400" dirty="0" err="1" smtClean="0">
                  <a:solidFill>
                    <a:schemeClr val="tx1">
                      <a:lumMod val="85000"/>
                      <a:lumOff val="15000"/>
                    </a:schemeClr>
                  </a:solidFill>
                  <a:latin typeface="Segoe Print" pitchFamily="2" charset="0"/>
                </a:rPr>
                <a:t>Gimbal</a:t>
              </a:r>
              <a:r>
                <a:rPr lang="en-GB" sz="2400" dirty="0" smtClean="0">
                  <a:solidFill>
                    <a:schemeClr val="tx1">
                      <a:lumMod val="85000"/>
                      <a:lumOff val="15000"/>
                    </a:schemeClr>
                  </a:solidFill>
                  <a:latin typeface="Segoe Print" pitchFamily="2" charset="0"/>
                </a:rPr>
                <a:t> lock and (otherwise) arbitrary restrictions were placed on the way astronauts could move the craft to prevent software </a:t>
              </a:r>
              <a:r>
                <a:rPr lang="en-GB" sz="2400" dirty="0" err="1" smtClean="0">
                  <a:solidFill>
                    <a:schemeClr val="tx1">
                      <a:lumMod val="85000"/>
                      <a:lumOff val="15000"/>
                    </a:schemeClr>
                  </a:solidFill>
                  <a:latin typeface="Segoe Print" pitchFamily="2" charset="0"/>
                </a:rPr>
                <a:t>gimbal</a:t>
              </a:r>
              <a:r>
                <a:rPr lang="en-GB" sz="2400" dirty="0" smtClean="0">
                  <a:solidFill>
                    <a:schemeClr val="tx1">
                      <a:lumMod val="85000"/>
                      <a:lumOff val="15000"/>
                    </a:schemeClr>
                  </a:solidFill>
                  <a:latin typeface="Segoe Print" pitchFamily="2" charset="0"/>
                </a:rPr>
                <a:t> lock problems (a warning noise was triggered if an orientation resulting if </a:t>
              </a:r>
              <a:r>
                <a:rPr lang="en-GB" sz="2400" dirty="0" err="1" smtClean="0">
                  <a:solidFill>
                    <a:schemeClr val="tx1">
                      <a:lumMod val="85000"/>
                      <a:lumOff val="15000"/>
                    </a:schemeClr>
                  </a:solidFill>
                  <a:latin typeface="Segoe Print" pitchFamily="2" charset="0"/>
                </a:rPr>
                <a:t>gimbal</a:t>
              </a:r>
              <a:r>
                <a:rPr lang="en-GB" sz="2400" dirty="0" smtClean="0">
                  <a:solidFill>
                    <a:schemeClr val="tx1">
                      <a:lumMod val="85000"/>
                      <a:lumOff val="15000"/>
                    </a:schemeClr>
                  </a:solidFill>
                  <a:latin typeface="Segoe Print" pitchFamily="2" charset="0"/>
                </a:rPr>
                <a:t> lock was approached)</a:t>
              </a:r>
            </a:p>
          </p:txBody>
        </p:sp>
      </p:grpSp>
      <p:sp>
        <p:nvSpPr>
          <p:cNvPr id="7" name="Text Placeholder 5"/>
          <p:cNvSpPr>
            <a:spLocks noGrp="1"/>
          </p:cNvSpPr>
          <p:nvPr>
            <p:ph type="body" idx="4294967295"/>
          </p:nvPr>
        </p:nvSpPr>
        <p:spPr>
          <a:xfrm>
            <a:off x="500034" y="2357430"/>
            <a:ext cx="8143932" cy="1785950"/>
          </a:xfrm>
        </p:spPr>
        <p:txBody>
          <a:bodyPr>
            <a:noAutofit/>
          </a:bodyPr>
          <a:lstStyle/>
          <a:p>
            <a:pPr marL="0">
              <a:lnSpc>
                <a:spcPct val="114000"/>
              </a:lnSpc>
              <a:spcAft>
                <a:spcPts val="600"/>
              </a:spcAft>
              <a:buNone/>
            </a:pPr>
            <a:r>
              <a:rPr lang="en-GB" sz="2000" dirty="0" smtClean="0"/>
              <a:t>For an aircraft these rotations are about the three local axes: pitch about X axis, yaw about Y axis, and roll about Z axis (assuming an aircraft is looking down the Z axis, with the Y axis up). An Euler angle representation of orientation is a vector where each component represents the rotation along a corresponding axis. </a:t>
            </a:r>
          </a:p>
          <a:p>
            <a:pPr marL="0">
              <a:lnSpc>
                <a:spcPct val="114000"/>
              </a:lnSpc>
              <a:spcAft>
                <a:spcPts val="600"/>
              </a:spcAft>
              <a:buNone/>
            </a:pPr>
            <a:endParaRPr lang="en-GB" sz="2000" dirty="0" smtClean="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3D Orientation: Euler angles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Whilst Euler angles have been widely used in graphical applications, they present a number of problems. In particular, changing the order in which the individual axis rotations are applied results in a different outcome, i.e.:</a:t>
            </a:r>
          </a:p>
          <a:p>
            <a:pPr marL="0">
              <a:lnSpc>
                <a:spcPct val="114000"/>
              </a:lnSpc>
              <a:spcAft>
                <a:spcPts val="600"/>
              </a:spcAft>
              <a:buNone/>
            </a:pPr>
            <a:endParaRPr lang="en-GB" sz="2000" dirty="0" smtClean="0"/>
          </a:p>
          <a:p>
            <a:pPr marL="0">
              <a:lnSpc>
                <a:spcPct val="114000"/>
              </a:lnSpc>
              <a:spcAft>
                <a:spcPts val="600"/>
              </a:spcAft>
              <a:buNone/>
            </a:pPr>
            <a:r>
              <a:rPr lang="en-GB" sz="2000" dirty="0" smtClean="0"/>
              <a:t>This introduces problems when combining two or more rotations.</a:t>
            </a:r>
          </a:p>
        </p:txBody>
      </p:sp>
      <p:pic>
        <p:nvPicPr>
          <p:cNvPr id="104452" name="Picture 4"/>
          <p:cNvPicPr>
            <a:picLocks noChangeAspect="1" noChangeArrowheads="1"/>
          </p:cNvPicPr>
          <p:nvPr/>
        </p:nvPicPr>
        <p:blipFill>
          <a:blip r:embed="rId4" cstate="print">
            <a:clrChange>
              <a:clrFrom>
                <a:srgbClr val="DEE7F7"/>
              </a:clrFrom>
              <a:clrTo>
                <a:srgbClr val="DEE7F7">
                  <a:alpha val="0"/>
                </a:srgbClr>
              </a:clrTo>
            </a:clrChange>
          </a:blip>
          <a:srcRect/>
          <a:stretch>
            <a:fillRect/>
          </a:stretch>
        </p:blipFill>
        <p:spPr bwMode="auto">
          <a:xfrm>
            <a:off x="3936477" y="3500438"/>
            <a:ext cx="4993241" cy="3252777"/>
          </a:xfrm>
          <a:prstGeom prst="rect">
            <a:avLst/>
          </a:prstGeom>
          <a:noFill/>
          <a:ln w="9525">
            <a:noFill/>
            <a:miter lim="800000"/>
            <a:headEnd/>
            <a:tailEnd/>
          </a:ln>
          <a:effectLst/>
        </p:spPr>
      </p:pic>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106497" name="Picture 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214678" y="2595560"/>
            <a:ext cx="1609725" cy="476250"/>
          </a:xfrm>
          <a:prstGeom prst="rect">
            <a:avLst/>
          </a:prstGeom>
          <a:noFill/>
        </p:spPr>
      </p:pic>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Text Placeholder 5"/>
          <p:cNvSpPr>
            <a:spLocks noGrp="1"/>
          </p:cNvSpPr>
          <p:nvPr>
            <p:ph type="body" idx="4294967295"/>
          </p:nvPr>
        </p:nvSpPr>
        <p:spPr>
          <a:xfrm>
            <a:off x="500034" y="3643314"/>
            <a:ext cx="3714776" cy="1785950"/>
          </a:xfrm>
        </p:spPr>
        <p:txBody>
          <a:bodyPr>
            <a:noAutofit/>
          </a:bodyPr>
          <a:lstStyle/>
          <a:p>
            <a:pPr marL="0">
              <a:lnSpc>
                <a:spcPct val="114000"/>
              </a:lnSpc>
              <a:spcAft>
                <a:spcPts val="600"/>
              </a:spcAft>
              <a:buNone/>
            </a:pPr>
            <a:r>
              <a:rPr lang="en-GB" sz="2000" dirty="0" smtClean="0"/>
              <a:t>Additionally, if the rotational axes are fixed (e.g. to the world x, y and z axes) then the issue of </a:t>
            </a:r>
            <a:r>
              <a:rPr lang="en-GB" sz="2000" dirty="0" err="1" smtClean="0"/>
              <a:t>gimbal</a:t>
            </a:r>
            <a:r>
              <a:rPr lang="en-GB" sz="2000" dirty="0" smtClean="0"/>
              <a:t> lock arises whereby a rotation results in one axis being aligned with another (thereby preventing any further rotation around that particular axis).</a:t>
            </a:r>
          </a:p>
          <a:p>
            <a:pPr marL="0">
              <a:lnSpc>
                <a:spcPct val="114000"/>
              </a:lnSpc>
              <a:spcAft>
                <a:spcPts val="600"/>
              </a:spcAft>
              <a:buNone/>
            </a:pPr>
            <a:endParaRPr lang="en-GB" sz="2000" dirty="0" smtClean="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6497"/>
                                        </p:tgtEl>
                                        <p:attrNameLst>
                                          <p:attrName>style.visibility</p:attrName>
                                        </p:attrNameLst>
                                      </p:cBhvr>
                                      <p:to>
                                        <p:strVal val="visible"/>
                                      </p:to>
                                    </p:set>
                                    <p:animEffect transition="in" filter="fade">
                                      <p:cBhvr>
                                        <p:cTn id="11" dur="500"/>
                                        <p:tgtEl>
                                          <p:spTgt spid="10649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xEl>
                                              <p:pRg st="2" end="2"/>
                                            </p:txEl>
                                          </p:spTgt>
                                        </p:tgtEl>
                                        <p:attrNameLst>
                                          <p:attrName>style.visibility</p:attrName>
                                        </p:attrNameLst>
                                      </p:cBhvr>
                                      <p:to>
                                        <p:strVal val="visible"/>
                                      </p:to>
                                    </p:set>
                                    <p:animEffect transition="in" filter="fade">
                                      <p:cBhvr>
                                        <p:cTn id="16" dur="500"/>
                                        <p:tgtEl>
                                          <p:spTgt spid="18">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500"/>
                                        <p:tgtEl>
                                          <p:spTgt spid="8">
                                            <p:txEl>
                                              <p:pRg st="0" end="0"/>
                                            </p:txEl>
                                          </p:spTgt>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04452"/>
                                        </p:tgtEl>
                                        <p:attrNameLst>
                                          <p:attrName>style.visibility</p:attrName>
                                        </p:attrNameLst>
                                      </p:cBhvr>
                                      <p:to>
                                        <p:strVal val="visible"/>
                                      </p:to>
                                    </p:set>
                                    <p:animEffect transition="in" filter="fade">
                                      <p:cBhvr>
                                        <p:cTn id="25" dur="500"/>
                                        <p:tgtEl>
                                          <p:spTgt spid="104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3D Orientation: Axis-angle Representation</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8001056" cy="1785950"/>
          </a:xfrm>
        </p:spPr>
        <p:txBody>
          <a:bodyPr>
            <a:noAutofit/>
          </a:bodyPr>
          <a:lstStyle/>
          <a:p>
            <a:pPr marL="0">
              <a:lnSpc>
                <a:spcPct val="114000"/>
              </a:lnSpc>
              <a:spcAft>
                <a:spcPts val="600"/>
              </a:spcAft>
              <a:buNone/>
            </a:pPr>
            <a:r>
              <a:rPr lang="en-GB" sz="2000" dirty="0" smtClean="0"/>
              <a:t>Any rotation (and hence any combination of rotations) in 3D can be represented as a single rotation about a fixed axis (i.e. specified using an axis and an angle). </a:t>
            </a:r>
          </a:p>
          <a:p>
            <a:pPr marL="0">
              <a:lnSpc>
                <a:spcPct val="114000"/>
              </a:lnSpc>
              <a:spcAft>
                <a:spcPts val="600"/>
              </a:spcAft>
              <a:buNone/>
            </a:pPr>
            <a:r>
              <a:rPr lang="en-GB" sz="2000" dirty="0" smtClean="0"/>
              <a:t>The scaled axis representation combines the axis and angle into a single vector, where the direction of the vector gives the axis and the magnitude of the vector gives the angle in the range [0, π] (a negative angle is equivalent to a positive rotation in the opposite direction). </a:t>
            </a:r>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0596" name="Picture 4"/>
          <p:cNvPicPr>
            <a:picLocks noChangeAspect="1" noChangeArrowheads="1"/>
          </p:cNvPicPr>
          <p:nvPr/>
        </p:nvPicPr>
        <p:blipFill>
          <a:blip r:embed="rId4" cstate="print"/>
          <a:srcRect/>
          <a:stretch>
            <a:fillRect/>
          </a:stretch>
        </p:blipFill>
        <p:spPr bwMode="auto">
          <a:xfrm>
            <a:off x="4698047" y="4071942"/>
            <a:ext cx="4303109" cy="2686438"/>
          </a:xfrm>
          <a:prstGeom prst="rect">
            <a:avLst/>
          </a:prstGeom>
          <a:noFill/>
          <a:ln w="9525">
            <a:noFill/>
            <a:miter lim="800000"/>
            <a:headEnd/>
            <a:tailEnd/>
          </a:ln>
          <a:effectLst/>
        </p:spPr>
      </p:pic>
      <p:sp>
        <p:nvSpPr>
          <p:cNvPr id="7" name="Text Placeholder 5"/>
          <p:cNvSpPr>
            <a:spLocks noGrp="1"/>
          </p:cNvSpPr>
          <p:nvPr>
            <p:ph type="body" idx="4294967295"/>
          </p:nvPr>
        </p:nvSpPr>
        <p:spPr>
          <a:xfrm>
            <a:off x="500034" y="4286256"/>
            <a:ext cx="4214842" cy="1785950"/>
          </a:xfrm>
        </p:spPr>
        <p:txBody>
          <a:bodyPr>
            <a:noAutofit/>
          </a:bodyPr>
          <a:lstStyle/>
          <a:p>
            <a:pPr marL="0">
              <a:lnSpc>
                <a:spcPct val="114000"/>
              </a:lnSpc>
              <a:spcAft>
                <a:spcPts val="600"/>
              </a:spcAft>
              <a:buNone/>
            </a:pPr>
            <a:r>
              <a:rPr lang="en-GB" sz="2000" dirty="0" smtClean="0"/>
              <a:t>This is a compact orientation representation but when representing rotations the mathematics involved in combining two rotations is not straightforward.</a:t>
            </a:r>
          </a:p>
          <a:p>
            <a:pPr marL="0">
              <a:lnSpc>
                <a:spcPct val="114000"/>
              </a:lnSpc>
              <a:spcAft>
                <a:spcPts val="600"/>
              </a:spcAft>
              <a:buNone/>
            </a:pPr>
            <a:endParaRPr lang="en-GB" sz="2000" dirty="0" smtClean="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1" end="1"/>
                                            </p:txEl>
                                          </p:spTgt>
                                        </p:tgtEl>
                                        <p:attrNameLst>
                                          <p:attrName>style.visibility</p:attrName>
                                        </p:attrNameLst>
                                      </p:cBhvr>
                                      <p:to>
                                        <p:strVal val="visible"/>
                                      </p:to>
                                    </p:set>
                                    <p:animEffect transition="in" filter="fade">
                                      <p:cBhvr>
                                        <p:cTn id="11" dur="500"/>
                                        <p:tgtEl>
                                          <p:spTgt spid="1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0596"/>
                                        </p:tgtEl>
                                        <p:attrNameLst>
                                          <p:attrName>style.visibility</p:attrName>
                                        </p:attrNameLst>
                                      </p:cBhvr>
                                      <p:to>
                                        <p:strVal val="visible"/>
                                      </p:to>
                                    </p:set>
                                    <p:animEffect transition="in" filter="fade">
                                      <p:cBhvr>
                                        <p:cTn id="15" dur="500"/>
                                        <p:tgtEl>
                                          <p:spTgt spid="11059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3D Orientation: Rotation Matrices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Until recently the most common means of representing orientations was to use a rotation matrix. This is convenient as rendering engines within games use matrices to represent transformations (including rotations).</a:t>
            </a:r>
          </a:p>
          <a:p>
            <a:pPr marL="0">
              <a:lnSpc>
                <a:spcPct val="114000"/>
              </a:lnSpc>
              <a:spcAft>
                <a:spcPts val="600"/>
              </a:spcAft>
              <a:buNone/>
            </a:pPr>
            <a:r>
              <a:rPr lang="en-GB" sz="2000" dirty="0" smtClean="0"/>
              <a:t>Any rotation can be represented within a matrix as:</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r>
              <a:rPr lang="en-GB" sz="2000" dirty="0" smtClean="0"/>
              <a:t>[</a:t>
            </a:r>
            <a:r>
              <a:rPr lang="en-GB" sz="2000" dirty="0" err="1" smtClean="0"/>
              <a:t>u</a:t>
            </a:r>
            <a:r>
              <a:rPr lang="en-GB" sz="2000" baseline="-25000" dirty="0" err="1" smtClean="0"/>
              <a:t>x</a:t>
            </a:r>
            <a:r>
              <a:rPr lang="en-GB" sz="2000" dirty="0" smtClean="0"/>
              <a:t>, </a:t>
            </a:r>
            <a:r>
              <a:rPr lang="en-GB" sz="2000" dirty="0" err="1" smtClean="0"/>
              <a:t>u</a:t>
            </a:r>
            <a:r>
              <a:rPr lang="en-GB" sz="2000" baseline="-25000" dirty="0" err="1" smtClean="0"/>
              <a:t>y</a:t>
            </a:r>
            <a:r>
              <a:rPr lang="en-GB" sz="2000" dirty="0" smtClean="0"/>
              <a:t>, </a:t>
            </a:r>
            <a:r>
              <a:rPr lang="en-GB" sz="2000" dirty="0" err="1" smtClean="0"/>
              <a:t>u</a:t>
            </a:r>
            <a:r>
              <a:rPr lang="en-GB" sz="2000" baseline="-25000" dirty="0" err="1" smtClean="0"/>
              <a:t>z</a:t>
            </a:r>
            <a:r>
              <a:rPr lang="en-GB" sz="2000" dirty="0" smtClean="0"/>
              <a:t>] represents the rotation axis and c = </a:t>
            </a:r>
            <a:r>
              <a:rPr lang="en-GB" sz="2000" dirty="0" err="1" smtClean="0"/>
              <a:t>cos</a:t>
            </a:r>
            <a:r>
              <a:rPr lang="en-GB" sz="2000" dirty="0" smtClean="0"/>
              <a:t> θ s = sin θ, θ is the angle.</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pic>
        <p:nvPicPr>
          <p:cNvPr id="112644" name="Picture 4" descr="http://tavmjong.free.fr/INKSCAPE/MANUAL/images/TILES/Tile_Rotation2.png"/>
          <p:cNvPicPr>
            <a:picLocks noChangeAspect="1" noChangeArrowheads="1"/>
          </p:cNvPicPr>
          <p:nvPr/>
        </p:nvPicPr>
        <p:blipFill>
          <a:blip r:embed="rId4" cstate="print"/>
          <a:srcRect/>
          <a:stretch>
            <a:fillRect/>
          </a:stretch>
        </p:blipFill>
        <p:spPr bwMode="auto">
          <a:xfrm>
            <a:off x="6500826" y="4476779"/>
            <a:ext cx="2595559" cy="2595559"/>
          </a:xfrm>
          <a:prstGeom prst="rect">
            <a:avLst/>
          </a:prstGeom>
          <a:noFill/>
        </p:spPr>
      </p:pic>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112645"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1357290" y="3143248"/>
            <a:ext cx="5810250" cy="933450"/>
          </a:xfrm>
          <a:prstGeom prst="rect">
            <a:avLst/>
          </a:prstGeom>
          <a:noFill/>
        </p:spPr>
      </p:pic>
      <p:sp>
        <p:nvSpPr>
          <p:cNvPr id="112647" name="Rectangle 7"/>
          <p:cNvSpPr>
            <a:spLocks noChangeArrowheads="1"/>
          </p:cNvSpPr>
          <p:nvPr/>
        </p:nvSpPr>
        <p:spPr bwMode="auto">
          <a:xfrm>
            <a:off x="0" y="1390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Text Placeholder 5"/>
          <p:cNvSpPr>
            <a:spLocks noGrp="1"/>
          </p:cNvSpPr>
          <p:nvPr>
            <p:ph type="body" idx="4294967295"/>
          </p:nvPr>
        </p:nvSpPr>
        <p:spPr>
          <a:xfrm>
            <a:off x="500034" y="4643446"/>
            <a:ext cx="6143668" cy="1785950"/>
          </a:xfrm>
        </p:spPr>
        <p:txBody>
          <a:bodyPr>
            <a:noAutofit/>
          </a:bodyPr>
          <a:lstStyle/>
          <a:p>
            <a:pPr marL="0">
              <a:lnSpc>
                <a:spcPct val="114000"/>
              </a:lnSpc>
              <a:spcAft>
                <a:spcPts val="600"/>
              </a:spcAft>
              <a:buNone/>
            </a:pPr>
            <a:r>
              <a:rPr lang="en-GB" sz="2000" dirty="0" smtClean="0"/>
              <a:t>Combining two rotations is accomplished by multiplying the two matrices together.  The downside with using matrices is representing a three-degree-of-freedom system with nine numbers. This is more sensitive to errors due to floating point inaccuracies, which can, eventually result in non-rotational transformation.</a:t>
            </a:r>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a:p>
            <a:pPr marL="0">
              <a:lnSpc>
                <a:spcPct val="114000"/>
              </a:lnSpc>
              <a:spcAft>
                <a:spcPts val="600"/>
              </a:spcAft>
              <a:buNone/>
            </a:pPr>
            <a:endParaRPr lang="en-GB" sz="2000" dirty="0" smtClean="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2644"/>
                                        </p:tgtEl>
                                        <p:attrNameLst>
                                          <p:attrName>style.visibility</p:attrName>
                                        </p:attrNameLst>
                                      </p:cBhvr>
                                      <p:to>
                                        <p:strVal val="visible"/>
                                      </p:to>
                                    </p:set>
                                    <p:animEffect transition="in" filter="fade">
                                      <p:cBhvr>
                                        <p:cTn id="7" dur="500"/>
                                        <p:tgtEl>
                                          <p:spTgt spid="1126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xEl>
                                              <p:pRg st="1" end="1"/>
                                            </p:txEl>
                                          </p:spTgt>
                                        </p:tgtEl>
                                        <p:attrNameLst>
                                          <p:attrName>style.visibility</p:attrName>
                                        </p:attrNameLst>
                                      </p:cBhvr>
                                      <p:to>
                                        <p:strVal val="visible"/>
                                      </p:to>
                                    </p:set>
                                    <p:animEffect transition="in" filter="fade">
                                      <p:cBhvr>
                                        <p:cTn id="16" dur="500"/>
                                        <p:tgtEl>
                                          <p:spTgt spid="18">
                                            <p:txEl>
                                              <p:pRg st="1" end="1"/>
                                            </p:txEl>
                                          </p:spTgt>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12645"/>
                                        </p:tgtEl>
                                        <p:attrNameLst>
                                          <p:attrName>style.visibility</p:attrName>
                                        </p:attrNameLst>
                                      </p:cBhvr>
                                      <p:to>
                                        <p:strVal val="visible"/>
                                      </p:to>
                                    </p:set>
                                    <p:animEffect transition="in" filter="fade">
                                      <p:cBhvr>
                                        <p:cTn id="20" dur="500"/>
                                        <p:tgtEl>
                                          <p:spTgt spid="11264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animEffect transition="in" filter="fade">
                                      <p:cBhvr>
                                        <p:cTn id="23" dur="500"/>
                                        <p:tgtEl>
                                          <p:spTgt spid="18">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xEl>
                                              <p:pRg st="0" end="0"/>
                                            </p:txEl>
                                          </p:spTgt>
                                        </p:tgtEl>
                                        <p:attrNameLst>
                                          <p:attrName>style.visibility</p:attrName>
                                        </p:attrNameLst>
                                      </p:cBhvr>
                                      <p:to>
                                        <p:strVal val="visible"/>
                                      </p:to>
                                    </p:set>
                                    <p:animEffect transition="in" filter="fade">
                                      <p:cBhvr>
                                        <p:cTn id="2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P spid="1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3D Orientation: </a:t>
            </a:r>
            <a:r>
              <a:rPr lang="en-US" sz="3600" spc="-15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Quaternions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428736"/>
            <a:ext cx="5214974" cy="1785950"/>
          </a:xfrm>
        </p:spPr>
        <p:txBody>
          <a:bodyPr>
            <a:noAutofit/>
          </a:bodyPr>
          <a:lstStyle/>
          <a:p>
            <a:pPr marL="0">
              <a:lnSpc>
                <a:spcPct val="114000"/>
              </a:lnSpc>
              <a:spcAft>
                <a:spcPts val="600"/>
              </a:spcAft>
              <a:buNone/>
            </a:pPr>
            <a:r>
              <a:rPr lang="en-GB" sz="2000" dirty="0" smtClean="0"/>
              <a:t>A quaternion probably offers the best means of represented an orientation within the context of games programming. In particular, an orientation can be defined using four values as:</a:t>
            </a:r>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2050" name="Picture 2" descr="http://plus.maths.org/issue42/features/lasenby/plaque.jpg"/>
          <p:cNvPicPr>
            <a:picLocks noChangeAspect="1" noChangeArrowheads="1"/>
          </p:cNvPicPr>
          <p:nvPr/>
        </p:nvPicPr>
        <p:blipFill>
          <a:blip r:embed="rId3" cstate="print"/>
          <a:srcRect/>
          <a:stretch>
            <a:fillRect/>
          </a:stretch>
        </p:blipFill>
        <p:spPr bwMode="auto">
          <a:xfrm>
            <a:off x="5857904" y="214290"/>
            <a:ext cx="2857500" cy="2000250"/>
          </a:xfrm>
          <a:prstGeom prst="rect">
            <a:avLst/>
          </a:prstGeom>
          <a:noFill/>
        </p:spPr>
      </p:pic>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205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86446" y="2643182"/>
            <a:ext cx="1102121" cy="2954823"/>
          </a:xfrm>
          <a:prstGeom prst="rect">
            <a:avLst/>
          </a:prstGeom>
          <a:noFill/>
        </p:spPr>
      </p:pic>
      <p:sp>
        <p:nvSpPr>
          <p:cNvPr id="12" name="Text Placeholder 5"/>
          <p:cNvSpPr>
            <a:spLocks noGrp="1"/>
          </p:cNvSpPr>
          <p:nvPr>
            <p:ph type="body" idx="4294967295"/>
          </p:nvPr>
        </p:nvSpPr>
        <p:spPr>
          <a:xfrm>
            <a:off x="500034" y="3000372"/>
            <a:ext cx="5000660" cy="1785950"/>
          </a:xfrm>
        </p:spPr>
        <p:txBody>
          <a:bodyPr>
            <a:noAutofit/>
          </a:bodyPr>
          <a:lstStyle/>
          <a:p>
            <a:pPr marL="0">
              <a:lnSpc>
                <a:spcPct val="114000"/>
              </a:lnSpc>
              <a:spcAft>
                <a:spcPts val="600"/>
              </a:spcAft>
              <a:buNone/>
            </a:pPr>
            <a:r>
              <a:rPr lang="en-GB" sz="2000" dirty="0" smtClean="0"/>
              <a:t>Where x, y, and z define the axis around which the rotation is to be applied and θ holds the amount of rotation .</a:t>
            </a:r>
          </a:p>
          <a:p>
            <a:pPr marL="0">
              <a:lnSpc>
                <a:spcPct val="114000"/>
              </a:lnSpc>
              <a:spcAft>
                <a:spcPts val="600"/>
              </a:spcAft>
              <a:buNone/>
            </a:pPr>
            <a:endParaRPr lang="en-GB" sz="2000" dirty="0" smtClean="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fade">
                                      <p:cBhvr>
                                        <p:cTn id="11" dur="500"/>
                                        <p:tgtEl>
                                          <p:spTgt spid="18">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1"/>
                                        </p:tgtEl>
                                        <p:attrNameLst>
                                          <p:attrName>style.visibility</p:attrName>
                                        </p:attrNameLst>
                                      </p:cBhvr>
                                      <p:to>
                                        <p:strVal val="visible"/>
                                      </p:to>
                                    </p:set>
                                    <p:animEffect transition="in" filter="fade">
                                      <p:cBhvr>
                                        <p:cTn id="15" dur="500"/>
                                        <p:tgtEl>
                                          <p:spTgt spid="205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fade">
                                      <p:cBhvr>
                                        <p:cTn id="1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
          <p:cNvSpPr txBox="1">
            <a:spLocks/>
          </p:cNvSpPr>
          <p:nvPr/>
        </p:nvSpPr>
        <p:spPr>
          <a:xfrm>
            <a:off x="571472" y="571480"/>
            <a:ext cx="7929618" cy="914400"/>
          </a:xfrm>
          <a:prstGeom prst="rect">
            <a:avLst/>
          </a:prstGeom>
          <a:effectLst>
            <a:innerShdw blurRad="114300">
              <a:prstClr val="black"/>
            </a:innerShdw>
          </a:effectLst>
        </p:spPr>
        <p:txBody>
          <a:bodyPr vert="horz" anchor="t">
            <a:noAutofit/>
          </a:bodyPr>
          <a:lstStyle>
            <a:extLst/>
          </a:lstStyle>
          <a:p>
            <a:pPr lvl="0">
              <a:spcBef>
                <a:spcPct val="0"/>
              </a:spcBef>
              <a:defRPr/>
            </a:pPr>
            <a:r>
              <a:rPr lang="en-US" sz="3600" spc="-150" noProof="0" dirty="0" smtClean="0">
                <a:solidFill>
                  <a:schemeClr val="tx1">
                    <a:lumMod val="95000"/>
                    <a:lumOff val="5000"/>
                  </a:schemeClr>
                </a:solidFill>
                <a:effectLst>
                  <a:innerShdw blurRad="63500" dist="50800" dir="2700000">
                    <a:prstClr val="black">
                      <a:alpha val="50000"/>
                    </a:prstClr>
                  </a:innerShdw>
                </a:effectLst>
                <a:latin typeface="+mj-lt"/>
                <a:ea typeface="+mj-ea"/>
                <a:cs typeface="+mj-cs"/>
              </a:rPr>
              <a:t>3D Orientation: </a:t>
            </a:r>
            <a:r>
              <a:rPr lang="en-US" sz="3600" spc="-150" dirty="0" err="1" smtClean="0">
                <a:solidFill>
                  <a:schemeClr val="tx1">
                    <a:lumMod val="95000"/>
                    <a:lumOff val="5000"/>
                  </a:schemeClr>
                </a:solidFill>
                <a:effectLst>
                  <a:innerShdw blurRad="63500" dist="50800" dir="2700000">
                    <a:prstClr val="black">
                      <a:alpha val="50000"/>
                    </a:prstClr>
                  </a:innerShdw>
                </a:effectLst>
                <a:latin typeface="+mj-lt"/>
                <a:ea typeface="+mj-ea"/>
                <a:cs typeface="+mj-cs"/>
              </a:rPr>
              <a:t>Quaternions</a:t>
            </a:r>
            <a:endParaRPr kumimoji="0" lang="en-US" sz="3200" b="1" i="0" u="none" strike="dblStrike" kern="1200" cap="small" spc="-150" normalizeH="0" noProof="0" dirty="0">
              <a:ln>
                <a:noFill/>
              </a:ln>
              <a:solidFill>
                <a:schemeClr val="accent2"/>
              </a:solidFill>
              <a:effectLst>
                <a:innerShdw blurRad="63500" dist="50800" dir="2700000">
                  <a:prstClr val="black">
                    <a:alpha val="50000"/>
                  </a:prstClr>
                </a:innerShdw>
              </a:effectLst>
              <a:uLnTx/>
              <a:uFillTx/>
              <a:latin typeface="+mj-lt"/>
              <a:ea typeface="+mj-ea"/>
              <a:cs typeface="+mj-cs"/>
            </a:endParaRPr>
          </a:p>
        </p:txBody>
      </p:sp>
      <p:sp>
        <p:nvSpPr>
          <p:cNvPr id="18" name="Text Placeholder 5"/>
          <p:cNvSpPr>
            <a:spLocks noGrp="1"/>
          </p:cNvSpPr>
          <p:nvPr>
            <p:ph type="body" idx="4294967295"/>
          </p:nvPr>
        </p:nvSpPr>
        <p:spPr>
          <a:xfrm>
            <a:off x="500034" y="1357298"/>
            <a:ext cx="8001056" cy="1785950"/>
          </a:xfrm>
        </p:spPr>
        <p:txBody>
          <a:bodyPr>
            <a:noAutofit/>
          </a:bodyPr>
          <a:lstStyle/>
          <a:p>
            <a:pPr marL="0">
              <a:lnSpc>
                <a:spcPct val="114000"/>
              </a:lnSpc>
              <a:spcAft>
                <a:spcPts val="600"/>
              </a:spcAft>
              <a:buNone/>
            </a:pPr>
            <a:r>
              <a:rPr lang="en-GB" sz="2000" dirty="0" smtClean="0"/>
              <a:t>The mathematics behind </a:t>
            </a:r>
            <a:r>
              <a:rPr lang="en-GB" sz="2000" dirty="0" err="1" smtClean="0"/>
              <a:t>quaternions</a:t>
            </a:r>
            <a:r>
              <a:rPr lang="en-GB" sz="2000" dirty="0" smtClean="0"/>
              <a:t> is unfortunately not straightforward. A quaternion is defined as a number of the form </a:t>
            </a:r>
          </a:p>
          <a:p>
            <a:pPr marL="0">
              <a:lnSpc>
                <a:spcPct val="114000"/>
              </a:lnSpc>
              <a:spcAft>
                <a:spcPts val="600"/>
              </a:spcAft>
              <a:buNone/>
            </a:pPr>
            <a:endParaRPr lang="en-GB" sz="2000" dirty="0" smtClean="0"/>
          </a:p>
          <a:p>
            <a:pPr marL="0">
              <a:lnSpc>
                <a:spcPct val="114000"/>
              </a:lnSpc>
              <a:spcAft>
                <a:spcPts val="600"/>
              </a:spcAft>
              <a:buNone/>
            </a:pPr>
            <a:r>
              <a:rPr lang="en-GB" sz="2000" dirty="0" smtClean="0"/>
              <a:t>Where </a:t>
            </a:r>
            <a:r>
              <a:rPr lang="en-GB" sz="2000" dirty="0" err="1" smtClean="0"/>
              <a:t>i</a:t>
            </a:r>
            <a:r>
              <a:rPr lang="en-GB" sz="2000" dirty="0" smtClean="0"/>
              <a:t>, j and k are imaginary numbers (i.e. i</a:t>
            </a:r>
            <a:r>
              <a:rPr lang="en-GB" sz="2000" baseline="30000" dirty="0" smtClean="0"/>
              <a:t>2</a:t>
            </a:r>
            <a:r>
              <a:rPr lang="en-GB" sz="2000" dirty="0" smtClean="0"/>
              <a:t> = j</a:t>
            </a:r>
            <a:r>
              <a:rPr lang="en-GB" sz="2000" baseline="30000" dirty="0" smtClean="0"/>
              <a:t>2 </a:t>
            </a:r>
            <a:r>
              <a:rPr lang="en-GB" sz="2000" dirty="0" smtClean="0"/>
              <a:t>= k</a:t>
            </a:r>
            <a:r>
              <a:rPr lang="en-GB" sz="2000" baseline="30000" dirty="0" smtClean="0"/>
              <a:t>2 </a:t>
            </a:r>
            <a:r>
              <a:rPr lang="en-GB" sz="2000" dirty="0" smtClean="0"/>
              <a:t>=−1) and </a:t>
            </a:r>
            <a:r>
              <a:rPr lang="en-GB" sz="2000" dirty="0" err="1" smtClean="0"/>
              <a:t>ijk</a:t>
            </a:r>
            <a:r>
              <a:rPr lang="en-GB" sz="2000" dirty="0" smtClean="0"/>
              <a:t> = -1. Importantly, quaternion mathematics isn’t commutative (i.e. </a:t>
            </a:r>
            <a:r>
              <a:rPr lang="en-GB" sz="2000" dirty="0" err="1" smtClean="0"/>
              <a:t>ab</a:t>
            </a:r>
            <a:r>
              <a:rPr lang="en-GB" sz="2000" dirty="0" smtClean="0"/>
              <a:t> ≠</a:t>
            </a:r>
            <a:r>
              <a:rPr lang="en-GB" sz="2000" dirty="0" err="1" smtClean="0"/>
              <a:t>ba</a:t>
            </a:r>
            <a:r>
              <a:rPr lang="en-GB" sz="2000" dirty="0" smtClean="0"/>
              <a:t>), with </a:t>
            </a:r>
            <a:r>
              <a:rPr lang="en-GB" sz="2000" dirty="0" err="1" smtClean="0"/>
              <a:t>ij</a:t>
            </a:r>
            <a:r>
              <a:rPr lang="en-GB" sz="2000" dirty="0" smtClean="0"/>
              <a:t>=−</a:t>
            </a:r>
            <a:r>
              <a:rPr lang="en-GB" sz="2000" dirty="0" err="1" smtClean="0"/>
              <a:t>ji</a:t>
            </a:r>
            <a:r>
              <a:rPr lang="en-GB" sz="2000" dirty="0" smtClean="0"/>
              <a:t> = k, </a:t>
            </a:r>
            <a:r>
              <a:rPr lang="en-GB" sz="2000" dirty="0" err="1" smtClean="0"/>
              <a:t>jk</a:t>
            </a:r>
            <a:r>
              <a:rPr lang="en-GB" sz="2000" dirty="0" smtClean="0"/>
              <a:t>=−</a:t>
            </a:r>
            <a:r>
              <a:rPr lang="en-GB" sz="2000" dirty="0" err="1" smtClean="0"/>
              <a:t>kj</a:t>
            </a:r>
            <a:r>
              <a:rPr lang="en-GB" sz="2000" dirty="0" smtClean="0"/>
              <a:t> = </a:t>
            </a:r>
            <a:r>
              <a:rPr lang="en-GB" sz="2000" dirty="0" err="1" smtClean="0"/>
              <a:t>i</a:t>
            </a:r>
            <a:r>
              <a:rPr lang="en-GB" sz="2000" dirty="0" smtClean="0"/>
              <a:t>, </a:t>
            </a:r>
            <a:r>
              <a:rPr lang="en-GB" sz="2000" dirty="0" err="1" smtClean="0"/>
              <a:t>ki</a:t>
            </a:r>
            <a:r>
              <a:rPr lang="en-GB" sz="2000" dirty="0" smtClean="0"/>
              <a:t>=−</a:t>
            </a:r>
            <a:r>
              <a:rPr lang="en-GB" sz="2000" dirty="0" err="1" smtClean="0"/>
              <a:t>ik</a:t>
            </a:r>
            <a:r>
              <a:rPr lang="en-GB" sz="2000" dirty="0" smtClean="0"/>
              <a:t> = j. </a:t>
            </a:r>
          </a:p>
          <a:p>
            <a:pPr marL="0">
              <a:lnSpc>
                <a:spcPct val="114000"/>
              </a:lnSpc>
              <a:spcAft>
                <a:spcPts val="600"/>
              </a:spcAft>
              <a:buNone/>
            </a:pPr>
            <a:r>
              <a:rPr lang="en-GB" sz="2000" dirty="0" smtClean="0"/>
              <a:t>Using the above, two                                                                                              </a:t>
            </a:r>
            <a:r>
              <a:rPr lang="en-GB" sz="2000" dirty="0" err="1" smtClean="0"/>
              <a:t>quaternions</a:t>
            </a:r>
            <a:r>
              <a:rPr lang="en-GB" sz="2000" dirty="0" smtClean="0"/>
              <a:t> can be                                                                                              multiplied together as:</a:t>
            </a:r>
          </a:p>
          <a:p>
            <a:pPr marL="0">
              <a:lnSpc>
                <a:spcPct val="114000"/>
              </a:lnSpc>
              <a:spcAft>
                <a:spcPts val="600"/>
              </a:spcAft>
              <a:buNone/>
            </a:pPr>
            <a:endParaRPr lang="en-GB" sz="2000" dirty="0" smtClean="0"/>
          </a:p>
        </p:txBody>
      </p:sp>
      <p:sp>
        <p:nvSpPr>
          <p:cNvPr id="10649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106499" name="Rectangle 3"/>
          <p:cNvSpPr>
            <a:spLocks noChangeArrowheads="1"/>
          </p:cNvSpPr>
          <p:nvPr/>
        </p:nvSpPr>
        <p:spPr bwMode="auto">
          <a:xfrm>
            <a:off x="0" y="9334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264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5632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56323"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000364" y="2233607"/>
            <a:ext cx="2200275" cy="409575"/>
          </a:xfrm>
          <a:prstGeom prst="rect">
            <a:avLst/>
          </a:prstGeom>
          <a:noFill/>
        </p:spPr>
      </p:pic>
      <p:sp>
        <p:nvSpPr>
          <p:cNvPr id="56325" name="Rectangle 5"/>
          <p:cNvSpPr>
            <a:spLocks noChangeArrowheads="1"/>
          </p:cNvSpPr>
          <p:nvPr/>
        </p:nvSpPr>
        <p:spPr bwMode="auto">
          <a:xfrm>
            <a:off x="0" y="8667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56327" name="Rectangle 7"/>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56326" name="Picture 6"/>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486184" y="4071942"/>
            <a:ext cx="5943600" cy="2466975"/>
          </a:xfrm>
          <a:prstGeom prst="rect">
            <a:avLst/>
          </a:prstGeom>
          <a:noFill/>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323"/>
                                        </p:tgtEl>
                                        <p:attrNameLst>
                                          <p:attrName>style.visibility</p:attrName>
                                        </p:attrNameLst>
                                      </p:cBhvr>
                                      <p:to>
                                        <p:strVal val="visible"/>
                                      </p:to>
                                    </p:set>
                                    <p:animEffect transition="in" filter="fade">
                                      <p:cBhvr>
                                        <p:cTn id="11" dur="500"/>
                                        <p:tgtEl>
                                          <p:spTgt spid="563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animEffect transition="in" filter="fade">
                                      <p:cBhvr>
                                        <p:cTn id="15" dur="500"/>
                                        <p:tgtEl>
                                          <p:spTgt spid="1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xEl>
                                              <p:pRg st="3" end="3"/>
                                            </p:txEl>
                                          </p:spTgt>
                                        </p:tgtEl>
                                        <p:attrNameLst>
                                          <p:attrName>style.visibility</p:attrName>
                                        </p:attrNameLst>
                                      </p:cBhvr>
                                      <p:to>
                                        <p:strVal val="visible"/>
                                      </p:to>
                                    </p:set>
                                    <p:animEffect transition="in" filter="fade">
                                      <p:cBhvr>
                                        <p:cTn id="20" dur="500"/>
                                        <p:tgtEl>
                                          <p:spTgt spid="18">
                                            <p:txEl>
                                              <p:pRg st="3" end="3"/>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56326"/>
                                        </p:tgtEl>
                                        <p:attrNameLst>
                                          <p:attrName>style.visibility</p:attrName>
                                        </p:attrNameLst>
                                      </p:cBhvr>
                                      <p:to>
                                        <p:strVal val="visible"/>
                                      </p:to>
                                    </p:set>
                                    <p:animEffect transition="in" filter="fade">
                                      <p:cBhvr>
                                        <p:cTn id="24" dur="500"/>
                                        <p:tgtEl>
                                          <p:spTgt spid="56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7|45.1"/>
</p:tagLst>
</file>

<file path=ppt/tags/tag10.xml><?xml version="1.0" encoding="utf-8"?>
<p:tagLst xmlns:a="http://schemas.openxmlformats.org/drawingml/2006/main" xmlns:r="http://schemas.openxmlformats.org/officeDocument/2006/relationships" xmlns:p="http://schemas.openxmlformats.org/presentationml/2006/main">
  <p:tag name="TIMING" val="|18.7"/>
</p:tagLst>
</file>

<file path=ppt/tags/tag11.xml><?xml version="1.0" encoding="utf-8"?>
<p:tagLst xmlns:a="http://schemas.openxmlformats.org/drawingml/2006/main" xmlns:r="http://schemas.openxmlformats.org/officeDocument/2006/relationships" xmlns:p="http://schemas.openxmlformats.org/presentationml/2006/main">
  <p:tag name="TIMING" val="|8.3|34.1"/>
</p:tagLst>
</file>

<file path=ppt/tags/tag12.xml><?xml version="1.0" encoding="utf-8"?>
<p:tagLst xmlns:a="http://schemas.openxmlformats.org/drawingml/2006/main" xmlns:r="http://schemas.openxmlformats.org/officeDocument/2006/relationships" xmlns:p="http://schemas.openxmlformats.org/presentationml/2006/main">
  <p:tag name="TIMING" val="|23|4.5"/>
</p:tagLst>
</file>

<file path=ppt/tags/tag13.xml><?xml version="1.0" encoding="utf-8"?>
<p:tagLst xmlns:a="http://schemas.openxmlformats.org/drawingml/2006/main" xmlns:r="http://schemas.openxmlformats.org/officeDocument/2006/relationships" xmlns:p="http://schemas.openxmlformats.org/presentationml/2006/main">
  <p:tag name="TIMING" val="|34.4"/>
</p:tagLst>
</file>

<file path=ppt/tags/tag14.xml><?xml version="1.0" encoding="utf-8"?>
<p:tagLst xmlns:a="http://schemas.openxmlformats.org/drawingml/2006/main" xmlns:r="http://schemas.openxmlformats.org/officeDocument/2006/relationships" xmlns:p="http://schemas.openxmlformats.org/presentationml/2006/main">
  <p:tag name="TIMING" val="|44.8|58.5"/>
</p:tagLst>
</file>

<file path=ppt/tags/tag15.xml><?xml version="1.0" encoding="utf-8"?>
<p:tagLst xmlns:a="http://schemas.openxmlformats.org/drawingml/2006/main" xmlns:r="http://schemas.openxmlformats.org/officeDocument/2006/relationships" xmlns:p="http://schemas.openxmlformats.org/presentationml/2006/main">
  <p:tag name="TIMING" val="|40.3"/>
</p:tagLst>
</file>

<file path=ppt/tags/tag16.xml><?xml version="1.0" encoding="utf-8"?>
<p:tagLst xmlns:a="http://schemas.openxmlformats.org/drawingml/2006/main" xmlns:r="http://schemas.openxmlformats.org/officeDocument/2006/relationships" xmlns:p="http://schemas.openxmlformats.org/presentationml/2006/main">
  <p:tag name="TIMING" val="|2|37.4|6.6"/>
</p:tagLst>
</file>

<file path=ppt/tags/tag17.xml><?xml version="1.0" encoding="utf-8"?>
<p:tagLst xmlns:a="http://schemas.openxmlformats.org/drawingml/2006/main" xmlns:r="http://schemas.openxmlformats.org/officeDocument/2006/relationships" xmlns:p="http://schemas.openxmlformats.org/presentationml/2006/main">
  <p:tag name="TIMING" val="|32.2"/>
</p:tagLst>
</file>

<file path=ppt/tags/tag18.xml><?xml version="1.0" encoding="utf-8"?>
<p:tagLst xmlns:a="http://schemas.openxmlformats.org/drawingml/2006/main" xmlns:r="http://schemas.openxmlformats.org/officeDocument/2006/relationships" xmlns:p="http://schemas.openxmlformats.org/presentationml/2006/main">
  <p:tag name="TIMING" val="|12|52.9|19.1|15.4|36.9"/>
</p:tagLst>
</file>

<file path=ppt/tags/tag19.xml><?xml version="1.0" encoding="utf-8"?>
<p:tagLst xmlns:a="http://schemas.openxmlformats.org/drawingml/2006/main" xmlns:r="http://schemas.openxmlformats.org/officeDocument/2006/relationships" xmlns:p="http://schemas.openxmlformats.org/presentationml/2006/main">
  <p:tag name="TIMING" val="|21.4|22.9"/>
</p:tagLst>
</file>

<file path=ppt/tags/tag2.xml><?xml version="1.0" encoding="utf-8"?>
<p:tagLst xmlns:a="http://schemas.openxmlformats.org/drawingml/2006/main" xmlns:r="http://schemas.openxmlformats.org/officeDocument/2006/relationships" xmlns:p="http://schemas.openxmlformats.org/presentationml/2006/main">
  <p:tag name="TIMING" val="|85"/>
</p:tagLst>
</file>

<file path=ppt/tags/tag20.xml><?xml version="1.0" encoding="utf-8"?>
<p:tagLst xmlns:a="http://schemas.openxmlformats.org/drawingml/2006/main" xmlns:r="http://schemas.openxmlformats.org/officeDocument/2006/relationships" xmlns:p="http://schemas.openxmlformats.org/presentationml/2006/main">
  <p:tag name="TIMING" val="|8.4"/>
</p:tagLst>
</file>

<file path=ppt/tags/tag3.xml><?xml version="1.0" encoding="utf-8"?>
<p:tagLst xmlns:a="http://schemas.openxmlformats.org/drawingml/2006/main" xmlns:r="http://schemas.openxmlformats.org/officeDocument/2006/relationships" xmlns:p="http://schemas.openxmlformats.org/presentationml/2006/main">
  <p:tag name="TIMING" val="|52.3|2.9"/>
</p:tagLst>
</file>

<file path=ppt/tags/tag4.xml><?xml version="1.0" encoding="utf-8"?>
<p:tagLst xmlns:a="http://schemas.openxmlformats.org/drawingml/2006/main" xmlns:r="http://schemas.openxmlformats.org/officeDocument/2006/relationships" xmlns:p="http://schemas.openxmlformats.org/presentationml/2006/main">
  <p:tag name="TIMING" val="|95.6"/>
</p:tagLst>
</file>

<file path=ppt/tags/tag5.xml><?xml version="1.0" encoding="utf-8"?>
<p:tagLst xmlns:a="http://schemas.openxmlformats.org/drawingml/2006/main" xmlns:r="http://schemas.openxmlformats.org/officeDocument/2006/relationships" xmlns:p="http://schemas.openxmlformats.org/presentationml/2006/main">
  <p:tag name="TIMING" val="|25.3|41.1"/>
</p:tagLst>
</file>

<file path=ppt/tags/tag6.xml><?xml version="1.0" encoding="utf-8"?>
<p:tagLst xmlns:a="http://schemas.openxmlformats.org/drawingml/2006/main" xmlns:r="http://schemas.openxmlformats.org/officeDocument/2006/relationships" xmlns:p="http://schemas.openxmlformats.org/presentationml/2006/main">
  <p:tag name="TIMING" val="|59.1"/>
</p:tagLst>
</file>

<file path=ppt/tags/tag7.xml><?xml version="1.0" encoding="utf-8"?>
<p:tagLst xmlns:a="http://schemas.openxmlformats.org/drawingml/2006/main" xmlns:r="http://schemas.openxmlformats.org/officeDocument/2006/relationships" xmlns:p="http://schemas.openxmlformats.org/presentationml/2006/main">
  <p:tag name="TIMING" val="|54.5|23.9|11"/>
</p:tagLst>
</file>

<file path=ppt/tags/tag8.xml><?xml version="1.0" encoding="utf-8"?>
<p:tagLst xmlns:a="http://schemas.openxmlformats.org/drawingml/2006/main" xmlns:r="http://schemas.openxmlformats.org/officeDocument/2006/relationships" xmlns:p="http://schemas.openxmlformats.org/presentationml/2006/main">
  <p:tag name="TIMING" val="|36.4"/>
</p:tagLst>
</file>

<file path=ppt/tags/tag9.xml><?xml version="1.0" encoding="utf-8"?>
<p:tagLst xmlns:a="http://schemas.openxmlformats.org/drawingml/2006/main" xmlns:r="http://schemas.openxmlformats.org/officeDocument/2006/relationships" xmlns:p="http://schemas.openxmlformats.org/presentationml/2006/main">
  <p:tag name="TIMING" val="|75.7"/>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duction to Microsoft® Office PowerPoint® 2007">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53000"/>
                <a:satMod val="200000"/>
              </a:schemeClr>
              <a:schemeClr val="phClr">
                <a:tint val="78000"/>
                <a:satMod val="230000"/>
              </a:schemeClr>
            </a:duotone>
          </a:blip>
          <a:tile tx="0" ty="0" sx="90000" sy="90000" flip="none" algn="t"/>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Introduction to Microsoft® Office PowerPoint® 2007</Template>
  <TotalTime>0</TotalTime>
  <Words>2647</Words>
  <Application>Microsoft Office PowerPoint</Application>
  <PresentationFormat>On-screen Show (4:3)</PresentationFormat>
  <Paragraphs>247</Paragraphs>
  <Slides>33</Slides>
  <Notes>33</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Introduction to Microsoft® Office PowerPoint® 2007</vt:lpstr>
      <vt:lpstr>3.3. Introduction to Real-time Physics III</vt:lpstr>
      <vt:lpstr>Object Orientation and Rotation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Angular Velocity and Acceleration</vt:lpstr>
      <vt:lpstr>PowerPoint Presentation</vt:lpstr>
      <vt:lpstr>PowerPoint Presentation</vt:lpstr>
      <vt:lpstr>PowerPoint Presentation</vt:lpstr>
      <vt:lpstr>PowerPoint Presentation</vt:lpstr>
      <vt:lpstr>Laws of Motion for Rigid Bodies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Directed Reading</vt:lpstr>
      <vt:lpstr>PowerPoint Presentation</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2008-07-10T11:35:08Z</dcterms:created>
  <dcterms:modified xsi:type="dcterms:W3CDTF">2011-08-31T13:04:57Z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LCID">
    <vt:i4>1033</vt:i4>
  </property>
  <property fmtid="{D5CDD505-2E9C-101B-9397-08002B2CF9AE}" pid="3" name="_Version">
    <vt:lpwstr>12.0.4513</vt:lpwstr>
  </property>
  <property fmtid="{D5CDD505-2E9C-101B-9397-08002B2CF9AE}" pid="4" name="_TemplateID">
    <vt:lpwstr>TC101769261033</vt:lpwstr>
  </property>
</Properties>
</file>